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32461200" cy="4343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ly Heilman" initials="KH" lastIdx="2" clrIdx="0">
    <p:extLst>
      <p:ext uri="{19B8F6BF-5375-455C-9EA6-DF929625EA0E}">
        <p15:presenceInfo xmlns:p15="http://schemas.microsoft.com/office/powerpoint/2012/main" userId="S::kheilman@nd.edu::c8cc474a-d1c2-485e-9c68-153453f422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9F9"/>
    <a:srgbClr val="E8674E"/>
    <a:srgbClr val="8B3E2E"/>
    <a:srgbClr val="ECAE80"/>
    <a:srgbClr val="EA5433"/>
    <a:srgbClr val="51A77B"/>
    <a:srgbClr val="7B6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8" autoAdjust="0"/>
    <p:restoredTop sz="94660"/>
  </p:normalViewPr>
  <p:slideViewPr>
    <p:cSldViewPr snapToGrid="0">
      <p:cViewPr>
        <p:scale>
          <a:sx n="177" d="100"/>
          <a:sy n="177" d="100"/>
        </p:scale>
        <p:origin x="-63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DA59-317F-4014-9041-DC8EE30A4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E2B5D-386A-4A79-813E-730B075AA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DC567-F145-4A04-B3FD-709A3FB3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A01C-3DD5-4A1C-A589-E4BC264AF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F5A36-4299-4523-83DA-E8894B0B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10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EB43-64CF-4A31-9A33-9CFAF607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84872-6ADA-4468-968B-1B7217B7D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790C4-E58B-4342-A7DF-22BFD4F7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7F3A5-83BC-4D59-99F6-1A3BF224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7374-B9D8-4421-9F79-4A851EC4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9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F99D96-5458-4A89-9451-0AFAAAA90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A37EB-6974-41D6-B6FD-C0D21FC16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57EFC-7E9E-450D-B859-0FEE5534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B2BA2-BE51-4FAD-8FA5-DFA2AC188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7AB02-3478-4382-A562-0FC96952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1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CE5F-4070-4F47-A491-BAABB833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445B-B5A7-4D11-962D-393A93FF5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C882E-4C87-4B45-94C7-5A183C5B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1D5B0-FEDA-4308-8C34-73C723C1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2A7CD-E0B7-4886-A53C-B88CC5A2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7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D8F6-6AAC-45BC-A4BC-309BE328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2CE39-2072-4060-A741-DDDEF1CEC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C1201-6622-4561-8248-C9862147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CC8B7-7C06-4ADC-A547-6C5BE56B2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B450E-74DD-4DB7-8E4C-09CA1E18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F03B-925E-40AB-BB68-12E2566F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2484A-EACD-4CBC-B82B-1608CEC35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E8B22-796A-4C7C-A317-BB99094B5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97DB8-312B-4CD6-8D56-9B6C6ECE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A393B-84E3-4190-BE8E-289BF33E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8D71E-6B17-459C-AC28-0DF53C07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6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DFA1-0F89-49C6-96A9-D32B2E18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EDB7A-583F-4E2E-AD36-3D4D5E89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D645C-64E6-4FDC-B2DD-82D54FAE8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83A64-5DF0-40C4-A1F2-A7525F651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DEE5F-77C6-4D92-9B9F-633C9F258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B2145C-1578-4FA4-B5C4-4AB78A89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25A64-0CBB-4156-8394-703ACB32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477B67-44B7-4D73-9796-6D5DA761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7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D155-D85A-4187-AFAC-5A9752C0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5BCC5-729B-4607-9341-007641940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32BAE-9000-4EA4-B206-4E876E8A5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AB4FA-1E0F-43BD-BE3F-26AA823E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3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183407-D05D-41AD-B6A3-43C5445E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28ABA-1E4C-4084-9237-72AE60D8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530E-D7C3-4EEB-9154-208F5F13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1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844D-BBC2-4CEE-809D-C86A2C14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77836-ED36-4884-ABB4-02D3C2903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4C538-707F-4F92-932F-E106D9DE6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937E0-F5D3-490B-94DE-DCB78AFD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42B7D-4878-430B-977E-19065C1A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AED43-3EC1-42AC-9B7B-380DFE69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7055-0DBD-4448-9BBE-B4E32C07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F63690-0D54-4F9A-8EDD-B31D78FAE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706C3-7A5A-4DC5-955D-B959FC2F6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687A9-11DF-4097-9D78-332805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D7970-B6E8-41C0-BA81-5AF2DB2D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6BFEB-B53F-4C34-A416-806E23CB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9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CB34EA-56DE-43BA-AED4-8392C883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0A63A-7B70-4FF3-9418-9F5B1E9B0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B0ED0-9E8C-4338-BF78-29BC7AB61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C4BBE-1B7E-4D8C-8558-AECFC9AE27F9}" type="datetimeFigureOut">
              <a:rPr lang="en-US" smtClean="0"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44E53-DA46-4640-B526-EB0D9EB8B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9FF92-5C1D-4661-B630-E6C9A3FB7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58612-98D5-410D-AE23-F5F70A906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6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emf"/><Relationship Id="rId18" Type="http://schemas.openxmlformats.org/officeDocument/2006/relationships/image" Target="../media/image14.JPG"/><Relationship Id="rId26" Type="http://schemas.openxmlformats.org/officeDocument/2006/relationships/image" Target="../media/image22.png"/><Relationship Id="rId39" Type="http://schemas.openxmlformats.org/officeDocument/2006/relationships/image" Target="../media/image35.png"/><Relationship Id="rId21" Type="http://schemas.openxmlformats.org/officeDocument/2006/relationships/image" Target="../media/image17.jpeg"/><Relationship Id="rId34" Type="http://schemas.openxmlformats.org/officeDocument/2006/relationships/image" Target="../media/image30.png"/><Relationship Id="rId42" Type="http://schemas.openxmlformats.org/officeDocument/2006/relationships/image" Target="../media/image38.png"/><Relationship Id="rId7" Type="http://schemas.openxmlformats.org/officeDocument/2006/relationships/image" Target="../media/image3.jpg"/><Relationship Id="rId2" Type="http://schemas.microsoft.com/office/2007/relationships/media" Target="../media/media1.m4a"/><Relationship Id="rId16" Type="http://schemas.openxmlformats.org/officeDocument/2006/relationships/image" Target="../media/image12.jpg"/><Relationship Id="rId20" Type="http://schemas.openxmlformats.org/officeDocument/2006/relationships/image" Target="../media/image16.jpg"/><Relationship Id="rId29" Type="http://schemas.openxmlformats.org/officeDocument/2006/relationships/image" Target="../media/image25.jpg"/><Relationship Id="rId41" Type="http://schemas.openxmlformats.org/officeDocument/2006/relationships/image" Target="../media/image37.png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jpg"/><Relationship Id="rId40" Type="http://schemas.openxmlformats.org/officeDocument/2006/relationships/image" Target="../media/image36.png"/><Relationship Id="rId5" Type="http://schemas.openxmlformats.org/officeDocument/2006/relationships/image" Target="../media/image1.png"/><Relationship Id="rId15" Type="http://schemas.openxmlformats.org/officeDocument/2006/relationships/image" Target="../media/image11.jfif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32.jpeg"/><Relationship Id="rId10" Type="http://schemas.openxmlformats.org/officeDocument/2006/relationships/image" Target="../media/image6.jpg"/><Relationship Id="rId19" Type="http://schemas.openxmlformats.org/officeDocument/2006/relationships/image" Target="../media/image15.jpeg"/><Relationship Id="rId31" Type="http://schemas.openxmlformats.org/officeDocument/2006/relationships/image" Target="../media/image2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jpg"/><Relationship Id="rId14" Type="http://schemas.openxmlformats.org/officeDocument/2006/relationships/image" Target="../media/image10.jpeg"/><Relationship Id="rId22" Type="http://schemas.openxmlformats.org/officeDocument/2006/relationships/image" Target="../media/image18.png"/><Relationship Id="rId27" Type="http://schemas.openxmlformats.org/officeDocument/2006/relationships/image" Target="../media/image23.svg"/><Relationship Id="rId30" Type="http://schemas.openxmlformats.org/officeDocument/2006/relationships/image" Target="../media/image26.jpg"/><Relationship Id="rId35" Type="http://schemas.openxmlformats.org/officeDocument/2006/relationships/image" Target="../media/image31.svg"/><Relationship Id="rId8" Type="http://schemas.openxmlformats.org/officeDocument/2006/relationships/image" Target="../media/image4.jpg"/><Relationship Id="rId3" Type="http://schemas.openxmlformats.org/officeDocument/2006/relationships/audio" Target="../media/media1.m4a"/><Relationship Id="rId12" Type="http://schemas.openxmlformats.org/officeDocument/2006/relationships/image" Target="../media/image8.png"/><Relationship Id="rId17" Type="http://schemas.openxmlformats.org/officeDocument/2006/relationships/image" Target="../media/image13.jpeg"/><Relationship Id="rId25" Type="http://schemas.openxmlformats.org/officeDocument/2006/relationships/image" Target="../media/image21.svg"/><Relationship Id="rId33" Type="http://schemas.openxmlformats.org/officeDocument/2006/relationships/image" Target="../media/image29.svg"/><Relationship Id="rId38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jpg"/><Relationship Id="rId18" Type="http://schemas.openxmlformats.org/officeDocument/2006/relationships/image" Target="../media/image17.jpeg"/><Relationship Id="rId26" Type="http://schemas.openxmlformats.org/officeDocument/2006/relationships/image" Target="../media/image37.png"/><Relationship Id="rId3" Type="http://schemas.openxmlformats.org/officeDocument/2006/relationships/image" Target="../media/image39.png"/><Relationship Id="rId21" Type="http://schemas.openxmlformats.org/officeDocument/2006/relationships/image" Target="../media/image26.jpg"/><Relationship Id="rId34" Type="http://schemas.openxmlformats.org/officeDocument/2006/relationships/image" Target="../media/image47.png"/><Relationship Id="rId7" Type="http://schemas.openxmlformats.org/officeDocument/2006/relationships/image" Target="../media/image35.png"/><Relationship Id="rId12" Type="http://schemas.openxmlformats.org/officeDocument/2006/relationships/image" Target="../media/image12.jpg"/><Relationship Id="rId17" Type="http://schemas.openxmlformats.org/officeDocument/2006/relationships/image" Target="../media/image16.jpg"/><Relationship Id="rId25" Type="http://schemas.openxmlformats.org/officeDocument/2006/relationships/image" Target="../media/image36.png"/><Relationship Id="rId3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jpeg"/><Relationship Id="rId20" Type="http://schemas.openxmlformats.org/officeDocument/2006/relationships/image" Target="../media/image25.jpg"/><Relationship Id="rId29" Type="http://schemas.openxmlformats.org/officeDocument/2006/relationships/image" Target="../media/image43.png"/><Relationship Id="rId1" Type="http://schemas.openxmlformats.org/officeDocument/2006/relationships/tags" Target="../tags/tag2.xml"/><Relationship Id="rId6" Type="http://schemas.openxmlformats.org/officeDocument/2006/relationships/image" Target="../media/image40.png"/><Relationship Id="rId11" Type="http://schemas.openxmlformats.org/officeDocument/2006/relationships/image" Target="../media/image10.jpeg"/><Relationship Id="rId24" Type="http://schemas.openxmlformats.org/officeDocument/2006/relationships/image" Target="../media/image34.png"/><Relationship Id="rId32" Type="http://schemas.openxmlformats.org/officeDocument/2006/relationships/image" Target="../media/image45.png"/><Relationship Id="rId5" Type="http://schemas.openxmlformats.org/officeDocument/2006/relationships/image" Target="../media/image8.png"/><Relationship Id="rId15" Type="http://schemas.openxmlformats.org/officeDocument/2006/relationships/image" Target="../media/image14.JPG"/><Relationship Id="rId23" Type="http://schemas.openxmlformats.org/officeDocument/2006/relationships/image" Target="../media/image31.svg"/><Relationship Id="rId28" Type="http://schemas.openxmlformats.org/officeDocument/2006/relationships/image" Target="../media/image42.png"/><Relationship Id="rId10" Type="http://schemas.openxmlformats.org/officeDocument/2006/relationships/image" Target="../media/image9.emf"/><Relationship Id="rId19" Type="http://schemas.openxmlformats.org/officeDocument/2006/relationships/image" Target="../media/image24.png"/><Relationship Id="rId31" Type="http://schemas.openxmlformats.org/officeDocument/2006/relationships/image" Target="../media/image44.png"/><Relationship Id="rId4" Type="http://schemas.openxmlformats.org/officeDocument/2006/relationships/image" Target="../media/image32.jpeg"/><Relationship Id="rId9" Type="http://schemas.openxmlformats.org/officeDocument/2006/relationships/image" Target="../media/image2.png"/><Relationship Id="rId14" Type="http://schemas.openxmlformats.org/officeDocument/2006/relationships/image" Target="../media/image13.jpeg"/><Relationship Id="rId22" Type="http://schemas.openxmlformats.org/officeDocument/2006/relationships/image" Target="../media/image30.png"/><Relationship Id="rId27" Type="http://schemas.openxmlformats.org/officeDocument/2006/relationships/image" Target="../media/image6.jpg"/><Relationship Id="rId30" Type="http://schemas.openxmlformats.org/officeDocument/2006/relationships/image" Target="../media/image11.jfif"/><Relationship Id="rId35" Type="http://schemas.openxmlformats.org/officeDocument/2006/relationships/image" Target="../media/image48.png"/><Relationship Id="rId8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457A37ED-96D2-724F-9DD9-9DD2A8F597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" r="50311" b="21498"/>
          <a:stretch/>
        </p:blipFill>
        <p:spPr>
          <a:xfrm>
            <a:off x="6817017" y="1274850"/>
            <a:ext cx="1724132" cy="197712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DCD2591-B58D-4299-8575-D83E3B533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68" y="5127103"/>
            <a:ext cx="749049" cy="68598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07A3BAE6-34EB-9247-9AEC-5A968BE1D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04" y="4591906"/>
            <a:ext cx="207988" cy="432125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1D58A3C7-3F25-364F-91E7-ABEA34C308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004" y="3730087"/>
            <a:ext cx="1672787" cy="2162933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AAB42FE-9987-AD49-B505-414139E5ACB6}"/>
              </a:ext>
            </a:extLst>
          </p:cNvPr>
          <p:cNvGrpSpPr/>
          <p:nvPr/>
        </p:nvGrpSpPr>
        <p:grpSpPr>
          <a:xfrm>
            <a:off x="8608609" y="1230105"/>
            <a:ext cx="3548613" cy="1143884"/>
            <a:chOff x="6010974" y="3495390"/>
            <a:chExt cx="4188867" cy="1015642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CCD7D50-29BC-0B4E-BC74-BA2CDE2B2D38}"/>
                </a:ext>
              </a:extLst>
            </p:cNvPr>
            <p:cNvSpPr txBox="1"/>
            <p:nvPr/>
          </p:nvSpPr>
          <p:spPr>
            <a:xfrm>
              <a:off x="6010974" y="4186626"/>
              <a:ext cx="573397" cy="185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DIAMETER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F021545-D52F-D045-AA56-1AC42B652AA6}"/>
                </a:ext>
              </a:extLst>
            </p:cNvPr>
            <p:cNvSpPr txBox="1"/>
            <p:nvPr/>
          </p:nvSpPr>
          <p:spPr>
            <a:xfrm>
              <a:off x="6636874" y="4013282"/>
              <a:ext cx="767231" cy="24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allometric equation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9B192059-C6AC-CF41-85D1-FCC80C970BBD}"/>
                </a:ext>
              </a:extLst>
            </p:cNvPr>
            <p:cNvSpPr txBox="1"/>
            <p:nvPr/>
          </p:nvSpPr>
          <p:spPr>
            <a:xfrm>
              <a:off x="7823504" y="3550748"/>
              <a:ext cx="245704" cy="247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∑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F59FB64-10BE-B640-AE63-357B8A84FC08}"/>
                </a:ext>
              </a:extLst>
            </p:cNvPr>
            <p:cNvSpPr txBox="1"/>
            <p:nvPr/>
          </p:nvSpPr>
          <p:spPr>
            <a:xfrm>
              <a:off x="7685130" y="3978775"/>
              <a:ext cx="533501" cy="24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sum across trees</a:t>
              </a:r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B7D1AA81-895E-CC44-B3F9-7849D1FB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595" y="3580966"/>
              <a:ext cx="674989" cy="591121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EE311C5-708C-6242-985D-81FD329459F9}"/>
                </a:ext>
              </a:extLst>
            </p:cNvPr>
            <p:cNvSpPr txBox="1"/>
            <p:nvPr/>
          </p:nvSpPr>
          <p:spPr>
            <a:xfrm>
              <a:off x="8219108" y="4207619"/>
              <a:ext cx="900234" cy="30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STAND-LEVEL BIOMASS</a:t>
              </a:r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06EF35B4-9F8E-8B42-A820-79765F15B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990" y="3646532"/>
              <a:ext cx="793105" cy="519411"/>
            </a:xfrm>
            <a:prstGeom prst="rect">
              <a:avLst/>
            </a:prstGeom>
          </p:spPr>
        </p:pic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59D56E79-5C6C-0646-AE4B-006F0BF6AB8A}"/>
                </a:ext>
              </a:extLst>
            </p:cNvPr>
            <p:cNvGrpSpPr/>
            <p:nvPr/>
          </p:nvGrpSpPr>
          <p:grpSpPr>
            <a:xfrm>
              <a:off x="9101842" y="3725429"/>
              <a:ext cx="1097999" cy="661875"/>
              <a:chOff x="8929091" y="1783292"/>
              <a:chExt cx="2396577" cy="1649629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C7DD207-1910-5F47-A85D-C5B10231ECD9}"/>
                  </a:ext>
                </a:extLst>
              </p:cNvPr>
              <p:cNvSpPr txBox="1"/>
              <p:nvPr/>
            </p:nvSpPr>
            <p:spPr>
              <a:xfrm>
                <a:off x="8929091" y="3001666"/>
                <a:ext cx="2396577" cy="431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AGB</a:t>
                </a:r>
                <a:r>
                  <a:rPr lang="en-US" sz="800" baseline="-25000" dirty="0"/>
                  <a:t>t+1</a:t>
                </a:r>
                <a:r>
                  <a:rPr lang="en-US" sz="800" dirty="0"/>
                  <a:t> - AGB</a:t>
                </a:r>
                <a:r>
                  <a:rPr lang="en-US" sz="800" baseline="-25000" dirty="0"/>
                  <a:t>t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7BE15314-A111-904A-B502-F0549E1C7F79}"/>
                  </a:ext>
                </a:extLst>
              </p:cNvPr>
              <p:cNvGrpSpPr/>
              <p:nvPr/>
            </p:nvGrpSpPr>
            <p:grpSpPr>
              <a:xfrm>
                <a:off x="9184188" y="1783292"/>
                <a:ext cx="1852047" cy="1027954"/>
                <a:chOff x="9487413" y="4221628"/>
                <a:chExt cx="1852047" cy="1027954"/>
              </a:xfrm>
            </p:grpSpPr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240B89A7-251E-184A-850D-7560612F6D26}"/>
                    </a:ext>
                  </a:extLst>
                </p:cNvPr>
                <p:cNvSpPr txBox="1"/>
                <p:nvPr/>
              </p:nvSpPr>
              <p:spPr>
                <a:xfrm>
                  <a:off x="9487413" y="4321153"/>
                  <a:ext cx="1852047" cy="6776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BIOMASS INCREMENT</a:t>
                  </a: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7985DD52-5264-CB42-AB07-38D508DC9BEC}"/>
                    </a:ext>
                  </a:extLst>
                </p:cNvPr>
                <p:cNvSpPr/>
                <p:nvPr/>
              </p:nvSpPr>
              <p:spPr>
                <a:xfrm>
                  <a:off x="9611568" y="4221628"/>
                  <a:ext cx="1655634" cy="10279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/>
                    <a:t>+</a:t>
                  </a:r>
                </a:p>
              </p:txBody>
            </p:sp>
          </p:grpSp>
        </p:grpSp>
        <p:sp>
          <p:nvSpPr>
            <p:cNvPr id="208" name="Right Arrow 12">
              <a:extLst>
                <a:ext uri="{FF2B5EF4-FFF2-40B4-BE49-F238E27FC236}">
                  <a16:creationId xmlns:a16="http://schemas.microsoft.com/office/drawing/2014/main" id="{9E9DCC9F-9E26-C349-939A-0F28CC04FF38}"/>
                </a:ext>
              </a:extLst>
            </p:cNvPr>
            <p:cNvSpPr/>
            <p:nvPr/>
          </p:nvSpPr>
          <p:spPr>
            <a:xfrm>
              <a:off x="8952942" y="3840002"/>
              <a:ext cx="362132" cy="17705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4FE2D67-34E0-5B49-A8FE-68F209AC3E0E}"/>
                </a:ext>
              </a:extLst>
            </p:cNvPr>
            <p:cNvGrpSpPr/>
            <p:nvPr/>
          </p:nvGrpSpPr>
          <p:grpSpPr>
            <a:xfrm>
              <a:off x="7177412" y="3495390"/>
              <a:ext cx="784846" cy="1015642"/>
              <a:chOff x="6592582" y="3876339"/>
              <a:chExt cx="1713063" cy="2531339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242C054-A943-1641-96E6-B72C3E4AC8B3}"/>
                  </a:ext>
                </a:extLst>
              </p:cNvPr>
              <p:cNvSpPr txBox="1"/>
              <p:nvPr/>
            </p:nvSpPr>
            <p:spPr>
              <a:xfrm>
                <a:off x="6592582" y="5658480"/>
                <a:ext cx="1713063" cy="74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TREE-LEVEL BIOMASS</a:t>
                </a:r>
              </a:p>
            </p:txBody>
          </p:sp>
          <p:pic>
            <p:nvPicPr>
              <p:cNvPr id="215" name="Picture 214">
                <a:extLst>
                  <a:ext uri="{FF2B5EF4-FFF2-40B4-BE49-F238E27FC236}">
                    <a16:creationId xmlns:a16="http://schemas.microsoft.com/office/drawing/2014/main" id="{683546C6-00EF-2049-A61F-5A7D8393F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1008" y="3876339"/>
                <a:ext cx="977434" cy="1744218"/>
              </a:xfrm>
              <a:prstGeom prst="rect">
                <a:avLst/>
              </a:prstGeom>
            </p:spPr>
          </p:pic>
        </p:grpSp>
      </p:grp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2CC58C74-D2B6-694C-B394-7C55650ED071}"/>
              </a:ext>
            </a:extLst>
          </p:cNvPr>
          <p:cNvSpPr/>
          <p:nvPr/>
        </p:nvSpPr>
        <p:spPr>
          <a:xfrm>
            <a:off x="11390255" y="2536279"/>
            <a:ext cx="252615" cy="798038"/>
          </a:xfrm>
          <a:prstGeom prst="roundRect">
            <a:avLst/>
          </a:prstGeom>
          <a:solidFill>
            <a:srgbClr val="2249F9"/>
          </a:solidFill>
          <a:ln>
            <a:solidFill>
              <a:srgbClr val="224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C2D0C314-CCC8-6843-86C4-BE74E22BA07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 b="5452"/>
          <a:stretch/>
        </p:blipFill>
        <p:spPr>
          <a:xfrm>
            <a:off x="9607097" y="2473348"/>
            <a:ext cx="1413083" cy="849488"/>
          </a:xfrm>
          <a:prstGeom prst="rect">
            <a:avLst/>
          </a:prstGeom>
        </p:spPr>
      </p:pic>
      <p:pic>
        <p:nvPicPr>
          <p:cNvPr id="1052" name="Picture 1051">
            <a:extLst>
              <a:ext uri="{FF2B5EF4-FFF2-40B4-BE49-F238E27FC236}">
                <a16:creationId xmlns:a16="http://schemas.microsoft.com/office/drawing/2014/main" id="{4CE9E360-1C71-7F4C-A763-765B6A2246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55" y="1240589"/>
            <a:ext cx="2746246" cy="2353926"/>
          </a:xfrm>
          <a:prstGeom prst="rect">
            <a:avLst/>
          </a:prstGeom>
        </p:spPr>
      </p:pic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806EB607-7015-9440-8939-B94F787BC77E}"/>
              </a:ext>
            </a:extLst>
          </p:cNvPr>
          <p:cNvSpPr/>
          <p:nvPr/>
        </p:nvSpPr>
        <p:spPr>
          <a:xfrm>
            <a:off x="11020180" y="2776081"/>
            <a:ext cx="261419" cy="553405"/>
          </a:xfrm>
          <a:prstGeom prst="roundRect">
            <a:avLst/>
          </a:prstGeom>
          <a:solidFill>
            <a:srgbClr val="E8674E">
              <a:alpha val="96000"/>
            </a:srgbClr>
          </a:solidFill>
          <a:ln>
            <a:solidFill>
              <a:srgbClr val="E86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Rounded Rectangle 1035">
            <a:extLst>
              <a:ext uri="{FF2B5EF4-FFF2-40B4-BE49-F238E27FC236}">
                <a16:creationId xmlns:a16="http://schemas.microsoft.com/office/drawing/2014/main" id="{EA2DB6DE-596B-E14F-BFFE-152281C8B540}"/>
              </a:ext>
            </a:extLst>
          </p:cNvPr>
          <p:cNvSpPr/>
          <p:nvPr/>
        </p:nvSpPr>
        <p:spPr>
          <a:xfrm>
            <a:off x="11837158" y="2487131"/>
            <a:ext cx="261419" cy="863568"/>
          </a:xfrm>
          <a:prstGeom prst="roundRect">
            <a:avLst/>
          </a:prstGeom>
          <a:solidFill>
            <a:srgbClr val="8B3E2E">
              <a:alpha val="96000"/>
            </a:srgbClr>
          </a:solidFill>
          <a:ln>
            <a:solidFill>
              <a:srgbClr val="8B3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0A410BBC-E1F0-C940-B9FD-2E3DE6D0800F}"/>
              </a:ext>
            </a:extLst>
          </p:cNvPr>
          <p:cNvSpPr/>
          <p:nvPr/>
        </p:nvSpPr>
        <p:spPr>
          <a:xfrm>
            <a:off x="8691248" y="3577507"/>
            <a:ext cx="3418135" cy="2026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Rounded Rectangle 1030">
            <a:extLst>
              <a:ext uri="{FF2B5EF4-FFF2-40B4-BE49-F238E27FC236}">
                <a16:creationId xmlns:a16="http://schemas.microsoft.com/office/drawing/2014/main" id="{24FAC2D0-575E-C14F-90CB-F7DC0167C0B3}"/>
              </a:ext>
            </a:extLst>
          </p:cNvPr>
          <p:cNvSpPr/>
          <p:nvPr/>
        </p:nvSpPr>
        <p:spPr>
          <a:xfrm>
            <a:off x="8646083" y="1007819"/>
            <a:ext cx="3396500" cy="2101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478114-8B08-5241-909D-E208B9720096}"/>
              </a:ext>
            </a:extLst>
          </p:cNvPr>
          <p:cNvSpPr/>
          <p:nvPr/>
        </p:nvSpPr>
        <p:spPr>
          <a:xfrm>
            <a:off x="537069" y="4225624"/>
            <a:ext cx="1439870" cy="3525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F2088A-1DC2-48B3-A4DD-9CD067A88C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8736" y="1200640"/>
            <a:ext cx="1380684" cy="10743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ADCC18-F826-4BEA-9967-37AF6747D384}"/>
              </a:ext>
            </a:extLst>
          </p:cNvPr>
          <p:cNvSpPr/>
          <p:nvPr/>
        </p:nvSpPr>
        <p:spPr>
          <a:xfrm>
            <a:off x="103402" y="627935"/>
            <a:ext cx="3493406" cy="2017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1FEAD6-AC72-47C6-87C2-A4F8A1E05BFE}"/>
              </a:ext>
            </a:extLst>
          </p:cNvPr>
          <p:cNvSpPr/>
          <p:nvPr/>
        </p:nvSpPr>
        <p:spPr>
          <a:xfrm>
            <a:off x="100870" y="2695662"/>
            <a:ext cx="3486908" cy="4008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3006E-3BD8-446E-9F7A-9783C3C2196A}"/>
              </a:ext>
            </a:extLst>
          </p:cNvPr>
          <p:cNvSpPr txBox="1"/>
          <p:nvPr/>
        </p:nvSpPr>
        <p:spPr>
          <a:xfrm>
            <a:off x="-136434" y="27878"/>
            <a:ext cx="1246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accounting of ponderosa pine forests across the interior western U. S. based on tree-ring and forest inventory data</a:t>
            </a:r>
            <a:endParaRPr lang="en-US" sz="2000" i="1" spc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1054A-C6EF-4F72-AB13-F3E3D28B2632}"/>
              </a:ext>
            </a:extLst>
          </p:cNvPr>
          <p:cNvSpPr txBox="1"/>
          <p:nvPr/>
        </p:nvSpPr>
        <p:spPr>
          <a:xfrm>
            <a:off x="954852" y="57066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100" dirty="0"/>
              <a:t>1. Motivation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AA9BD3-631A-442F-9429-FA72839C3ACF}"/>
              </a:ext>
            </a:extLst>
          </p:cNvPr>
          <p:cNvSpPr txBox="1"/>
          <p:nvPr/>
        </p:nvSpPr>
        <p:spPr>
          <a:xfrm>
            <a:off x="887569" y="2660351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100" dirty="0"/>
              <a:t>2. Data Fusion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B428C2B-0F4D-4542-B507-03B1D5CF359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6645" r="5560" b="19913"/>
          <a:stretch/>
        </p:blipFill>
        <p:spPr>
          <a:xfrm>
            <a:off x="178846" y="3180837"/>
            <a:ext cx="903683" cy="60009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ED8D7CF-0390-49D4-8816-E826146EAD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54" y="3160035"/>
            <a:ext cx="645637" cy="62581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939720B-4F6A-4AC5-B900-E86AB621FC59}"/>
              </a:ext>
            </a:extLst>
          </p:cNvPr>
          <p:cNvSpPr txBox="1"/>
          <p:nvPr/>
        </p:nvSpPr>
        <p:spPr>
          <a:xfrm>
            <a:off x="1153166" y="336822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D4B5E8-DB0D-4B89-A447-AFA9A62454A9}"/>
              </a:ext>
            </a:extLst>
          </p:cNvPr>
          <p:cNvSpPr/>
          <p:nvPr/>
        </p:nvSpPr>
        <p:spPr>
          <a:xfrm>
            <a:off x="2314951" y="4659538"/>
            <a:ext cx="12287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spc="30" dirty="0">
                <a:solidFill>
                  <a:prstClr val="black"/>
                </a:solidFill>
              </a:rPr>
              <a:t>Forest Inventory</a:t>
            </a:r>
            <a:r>
              <a:rPr lang="en-US" sz="800" spc="30" dirty="0">
                <a:solidFill>
                  <a:prstClr val="black"/>
                </a:solidFill>
              </a:rPr>
              <a:t> and </a:t>
            </a:r>
            <a:r>
              <a:rPr lang="en-US" sz="800" b="1" spc="30" dirty="0">
                <a:solidFill>
                  <a:prstClr val="black"/>
                </a:solidFill>
              </a:rPr>
              <a:t>Analysis</a:t>
            </a:r>
            <a:r>
              <a:rPr lang="en-US" sz="800" spc="30" dirty="0">
                <a:solidFill>
                  <a:prstClr val="black"/>
                </a:solidFill>
              </a:rPr>
              <a:t> (</a:t>
            </a:r>
            <a:r>
              <a:rPr lang="en-US" sz="800" b="1" spc="30" dirty="0">
                <a:solidFill>
                  <a:prstClr val="black"/>
                </a:solidFill>
              </a:rPr>
              <a:t>FIA</a:t>
            </a:r>
            <a:r>
              <a:rPr lang="en-US" sz="800" spc="30" dirty="0">
                <a:solidFill>
                  <a:prstClr val="black"/>
                </a:solidFill>
              </a:rPr>
              <a:t>) program</a:t>
            </a:r>
            <a:endParaRPr lang="en-US" sz="800" spc="3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D98F3C-D4FC-4901-AE6A-7F61922FE76B}"/>
              </a:ext>
            </a:extLst>
          </p:cNvPr>
          <p:cNvSpPr/>
          <p:nvPr/>
        </p:nvSpPr>
        <p:spPr>
          <a:xfrm>
            <a:off x="-189048" y="3798918"/>
            <a:ext cx="1329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prstClr val="black"/>
                </a:solidFill>
              </a:rPr>
              <a:t>annual resolution</a:t>
            </a:r>
          </a:p>
          <a:p>
            <a:pPr algn="r"/>
            <a:r>
              <a:rPr lang="en-US" sz="800" dirty="0">
                <a:solidFill>
                  <a:prstClr val="black"/>
                </a:solidFill>
              </a:rPr>
              <a:t>temporal depth</a:t>
            </a:r>
            <a:endParaRPr lang="en-US" sz="8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BC3B369-C8C0-4A04-AAD0-3A17A6E652EC}"/>
              </a:ext>
            </a:extLst>
          </p:cNvPr>
          <p:cNvSpPr/>
          <p:nvPr/>
        </p:nvSpPr>
        <p:spPr>
          <a:xfrm>
            <a:off x="1305240" y="3730087"/>
            <a:ext cx="932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</a:rPr>
              <a:t>covariate data</a:t>
            </a:r>
          </a:p>
          <a:p>
            <a:r>
              <a:rPr lang="en-US" sz="800" dirty="0">
                <a:solidFill>
                  <a:prstClr val="black"/>
                </a:solidFill>
              </a:rPr>
              <a:t>unbiased sampling design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38DFD0-7F26-DC4D-BCDF-0C80B734B3D9}"/>
              </a:ext>
            </a:extLst>
          </p:cNvPr>
          <p:cNvGrpSpPr/>
          <p:nvPr/>
        </p:nvGrpSpPr>
        <p:grpSpPr>
          <a:xfrm>
            <a:off x="10385583" y="5848933"/>
            <a:ext cx="514974" cy="842371"/>
            <a:chOff x="10460659" y="5854495"/>
            <a:chExt cx="514974" cy="8423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B131A9-69DF-4ED3-B065-B13A305B9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3" t="5477" r="26542" b="21689"/>
            <a:stretch/>
          </p:blipFill>
          <p:spPr>
            <a:xfrm>
              <a:off x="10460659" y="5854495"/>
              <a:ext cx="513044" cy="764089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BEF560-1096-4F80-BAE4-6F9B727CB7B6}"/>
                </a:ext>
              </a:extLst>
            </p:cNvPr>
            <p:cNvSpPr txBox="1"/>
            <p:nvPr/>
          </p:nvSpPr>
          <p:spPr>
            <a:xfrm>
              <a:off x="10465163" y="6481422"/>
              <a:ext cx="510470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Shaw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D37302D-6A1F-4786-AA05-38549546A5AB}"/>
              </a:ext>
            </a:extLst>
          </p:cNvPr>
          <p:cNvSpPr txBox="1"/>
          <p:nvPr/>
        </p:nvSpPr>
        <p:spPr>
          <a:xfrm>
            <a:off x="112271" y="952989"/>
            <a:ext cx="357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Feedbacks between forests and climate lead to high uncertainty about the future land carbon sink.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2687C25-0A5A-43ED-8972-5407FEDDCD4A}"/>
              </a:ext>
            </a:extLst>
          </p:cNvPr>
          <p:cNvSpPr txBox="1"/>
          <p:nvPr/>
        </p:nvSpPr>
        <p:spPr>
          <a:xfrm>
            <a:off x="112271" y="2195346"/>
            <a:ext cx="344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 take an </a:t>
            </a:r>
            <a:r>
              <a:rPr lang="en-US" sz="800" b="1" dirty="0"/>
              <a:t>ecological forecasting</a:t>
            </a:r>
            <a:r>
              <a:rPr lang="en-US" sz="800" dirty="0"/>
              <a:t> approach to model the forest-climate feedback. We explore the </a:t>
            </a:r>
            <a:r>
              <a:rPr lang="en-US" sz="800" b="1" dirty="0"/>
              <a:t>patterns</a:t>
            </a:r>
            <a:r>
              <a:rPr lang="en-US" sz="800" dirty="0"/>
              <a:t> and</a:t>
            </a:r>
            <a:r>
              <a:rPr lang="en-US" sz="800" b="1" dirty="0"/>
              <a:t> drivers </a:t>
            </a:r>
            <a:r>
              <a:rPr lang="en-US" sz="800" dirty="0"/>
              <a:t>of tree growth and </a:t>
            </a:r>
            <a:r>
              <a:rPr lang="en-US" sz="800" b="1" dirty="0"/>
              <a:t>quantify uncertainty </a:t>
            </a:r>
            <a:r>
              <a:rPr lang="en-US" sz="800" dirty="0"/>
              <a:t>around how much carbon will be sequestered as climate changes.</a:t>
            </a:r>
          </a:p>
        </p:txBody>
      </p:sp>
      <p:cxnSp>
        <p:nvCxnSpPr>
          <p:cNvPr id="137" name="Curved Connector 11">
            <a:extLst>
              <a:ext uri="{FF2B5EF4-FFF2-40B4-BE49-F238E27FC236}">
                <a16:creationId xmlns:a16="http://schemas.microsoft.com/office/drawing/2014/main" id="{6AFD7C9E-7B6B-43C3-89ED-D811E43FFBD8}"/>
              </a:ext>
            </a:extLst>
          </p:cNvPr>
          <p:cNvCxnSpPr/>
          <p:nvPr/>
        </p:nvCxnSpPr>
        <p:spPr>
          <a:xfrm rot="16200000" flipH="1">
            <a:off x="932963" y="1143363"/>
            <a:ext cx="3153" cy="734136"/>
          </a:xfrm>
          <a:prstGeom prst="curvedConnector3">
            <a:avLst>
              <a:gd name="adj1" fmla="val -4448625"/>
            </a:avLst>
          </a:prstGeom>
          <a:ln w="412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5">
            <a:extLst>
              <a:ext uri="{FF2B5EF4-FFF2-40B4-BE49-F238E27FC236}">
                <a16:creationId xmlns:a16="http://schemas.microsoft.com/office/drawing/2014/main" id="{3E43D81C-34E6-414A-AB46-3172D5CF0C9B}"/>
              </a:ext>
            </a:extLst>
          </p:cNvPr>
          <p:cNvCxnSpPr/>
          <p:nvPr/>
        </p:nvCxnSpPr>
        <p:spPr>
          <a:xfrm rot="5400000" flipH="1">
            <a:off x="921341" y="1509253"/>
            <a:ext cx="3154" cy="736134"/>
          </a:xfrm>
          <a:prstGeom prst="curvedConnector3">
            <a:avLst>
              <a:gd name="adj1" fmla="val -5882594"/>
            </a:avLst>
          </a:prstGeom>
          <a:ln w="412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97168CB-0C6B-47AD-B00A-0E51010A68E2}"/>
              </a:ext>
            </a:extLst>
          </p:cNvPr>
          <p:cNvGrpSpPr/>
          <p:nvPr/>
        </p:nvGrpSpPr>
        <p:grpSpPr>
          <a:xfrm>
            <a:off x="37403" y="1539494"/>
            <a:ext cx="1712835" cy="153293"/>
            <a:chOff x="5682182" y="1230420"/>
            <a:chExt cx="6570173" cy="627715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F98933-5698-48C9-9017-C146AB98F6D7}"/>
                </a:ext>
              </a:extLst>
            </p:cNvPr>
            <p:cNvSpPr txBox="1"/>
            <p:nvPr/>
          </p:nvSpPr>
          <p:spPr>
            <a:xfrm>
              <a:off x="5682182" y="1230420"/>
              <a:ext cx="2177722" cy="598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Forests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DEAF1EA-1FC5-4E5F-9573-C156A6699B23}"/>
                </a:ext>
              </a:extLst>
            </p:cNvPr>
            <p:cNvSpPr txBox="1"/>
            <p:nvPr/>
          </p:nvSpPr>
          <p:spPr>
            <a:xfrm>
              <a:off x="9976083" y="1259838"/>
              <a:ext cx="2276272" cy="598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Climate</a:t>
              </a:r>
            </a:p>
          </p:txBody>
        </p: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D9613D25-529F-4B69-9A77-666C58A970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t="20216" r="20719" b="19694"/>
          <a:stretch/>
        </p:blipFill>
        <p:spPr>
          <a:xfrm>
            <a:off x="694023" y="1516555"/>
            <a:ext cx="442070" cy="40914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1E4958D7-C945-4963-A540-0D554D4FD00B}"/>
              </a:ext>
            </a:extLst>
          </p:cNvPr>
          <p:cNvSpPr txBox="1"/>
          <p:nvPr/>
        </p:nvSpPr>
        <p:spPr>
          <a:xfrm>
            <a:off x="2177268" y="1320984"/>
            <a:ext cx="54996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Friedlingstein et al. 2014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8D4C3-8A52-4815-8918-D8A5944387C2}"/>
              </a:ext>
            </a:extLst>
          </p:cNvPr>
          <p:cNvSpPr txBox="1"/>
          <p:nvPr/>
        </p:nvSpPr>
        <p:spPr>
          <a:xfrm>
            <a:off x="4625441" y="586925"/>
            <a:ext cx="279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100" dirty="0"/>
              <a:t>3. Ecological Forecasting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49071-3DC1-4F4C-9093-58727FAB4DEE}"/>
              </a:ext>
            </a:extLst>
          </p:cNvPr>
          <p:cNvSpPr txBox="1"/>
          <p:nvPr/>
        </p:nvSpPr>
        <p:spPr>
          <a:xfrm>
            <a:off x="3634176" y="3717458"/>
            <a:ext cx="489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C). Quantify uncertainty to improve models</a:t>
            </a:r>
          </a:p>
          <a:p>
            <a:endParaRPr lang="en-US" sz="1000" b="1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AC84E74-6BA9-A14D-AC02-79244BFA7555}"/>
              </a:ext>
            </a:extLst>
          </p:cNvPr>
          <p:cNvSpPr txBox="1"/>
          <p:nvPr/>
        </p:nvSpPr>
        <p:spPr>
          <a:xfrm>
            <a:off x="466792" y="4186004"/>
            <a:ext cx="1552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spc="100" dirty="0"/>
              <a:t>Data Assimilation</a:t>
            </a:r>
          </a:p>
          <a:p>
            <a:pPr algn="ctr"/>
            <a:r>
              <a:rPr lang="en-US" sz="1000" i="1" spc="100" dirty="0"/>
              <a:t>(State-space model)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2065DB-098D-8242-BC63-C5D73AC92653}"/>
              </a:ext>
            </a:extLst>
          </p:cNvPr>
          <p:cNvCxnSpPr>
            <a:cxnSpLocks/>
          </p:cNvCxnSpPr>
          <p:nvPr/>
        </p:nvCxnSpPr>
        <p:spPr>
          <a:xfrm>
            <a:off x="248041" y="3997369"/>
            <a:ext cx="272651" cy="27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F16DAE-ABD4-0A4B-BC28-D06E0EEB72FD}"/>
              </a:ext>
            </a:extLst>
          </p:cNvPr>
          <p:cNvSpPr txBox="1"/>
          <p:nvPr/>
        </p:nvSpPr>
        <p:spPr>
          <a:xfrm>
            <a:off x="72173" y="5172756"/>
            <a:ext cx="68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Estimate true </a:t>
            </a:r>
            <a:r>
              <a:rPr lang="en-US" sz="800" b="1" dirty="0"/>
              <a:t>DBH</a:t>
            </a:r>
            <a:r>
              <a:rPr lang="en-US" sz="800" dirty="0"/>
              <a:t> + uncertainty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DEDC24A-60C9-1049-93F7-7EBEC99B2059}"/>
              </a:ext>
            </a:extLst>
          </p:cNvPr>
          <p:cNvSpPr txBox="1"/>
          <p:nvPr/>
        </p:nvSpPr>
        <p:spPr>
          <a:xfrm>
            <a:off x="56969" y="5933008"/>
            <a:ext cx="7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Estimate true </a:t>
            </a:r>
            <a:r>
              <a:rPr lang="en-US" sz="800" b="1" dirty="0"/>
              <a:t>increment</a:t>
            </a:r>
            <a:r>
              <a:rPr lang="en-US" sz="800" dirty="0"/>
              <a:t> + uncertainty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1066A2-4E1F-3D4C-B662-61B0A401E774}"/>
              </a:ext>
            </a:extLst>
          </p:cNvPr>
          <p:cNvGrpSpPr/>
          <p:nvPr/>
        </p:nvGrpSpPr>
        <p:grpSpPr>
          <a:xfrm>
            <a:off x="11522751" y="5854157"/>
            <a:ext cx="555926" cy="834459"/>
            <a:chOff x="11553457" y="5858411"/>
            <a:chExt cx="555926" cy="834459"/>
          </a:xfrm>
        </p:grpSpPr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92BD17AA-F035-4E61-9A2B-8140772D8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6" t="26474" r="41249" b="19806"/>
            <a:stretch/>
          </p:blipFill>
          <p:spPr>
            <a:xfrm rot="5400000">
              <a:off x="11514312" y="5902986"/>
              <a:ext cx="639646" cy="550496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4677D31-DF5E-024C-8B91-4D2D944BD93B}"/>
                </a:ext>
              </a:extLst>
            </p:cNvPr>
            <p:cNvSpPr txBox="1"/>
            <p:nvPr/>
          </p:nvSpPr>
          <p:spPr>
            <a:xfrm>
              <a:off x="11553457" y="6477426"/>
              <a:ext cx="555926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Evans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EF4A5A-2B4A-A548-B1BB-8361790C533C}"/>
              </a:ext>
            </a:extLst>
          </p:cNvPr>
          <p:cNvGrpSpPr/>
          <p:nvPr/>
        </p:nvGrpSpPr>
        <p:grpSpPr>
          <a:xfrm>
            <a:off x="10950057" y="5862627"/>
            <a:ext cx="518835" cy="832565"/>
            <a:chOff x="11023491" y="5860842"/>
            <a:chExt cx="518835" cy="832565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C06E5088-712A-417C-87AF-08A603F4D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7" r="20826" b="23791"/>
            <a:stretch/>
          </p:blipFill>
          <p:spPr>
            <a:xfrm>
              <a:off x="11023491" y="5860842"/>
              <a:ext cx="510470" cy="69039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7BBBE2C-E415-B34C-A49C-90E0BBF5E931}"/>
                </a:ext>
              </a:extLst>
            </p:cNvPr>
            <p:cNvSpPr txBox="1"/>
            <p:nvPr/>
          </p:nvSpPr>
          <p:spPr>
            <a:xfrm>
              <a:off x="11024230" y="6477963"/>
              <a:ext cx="518096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DeRose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81DA1F-AD11-B145-BB9C-686E1CED03E8}"/>
              </a:ext>
            </a:extLst>
          </p:cNvPr>
          <p:cNvGrpSpPr/>
          <p:nvPr/>
        </p:nvGrpSpPr>
        <p:grpSpPr>
          <a:xfrm>
            <a:off x="9220734" y="5848933"/>
            <a:ext cx="515883" cy="840417"/>
            <a:chOff x="10043707" y="4941050"/>
            <a:chExt cx="515883" cy="8561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6D46A6-BF06-42DE-839F-D6F4D8770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4" t="8035" r="18791" b="12232"/>
            <a:stretch/>
          </p:blipFill>
          <p:spPr>
            <a:xfrm>
              <a:off x="10043707" y="4941050"/>
              <a:ext cx="515883" cy="72822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13ECCB3-95BA-CE45-B49B-52FAE68131CF}"/>
                </a:ext>
              </a:extLst>
            </p:cNvPr>
            <p:cNvSpPr txBox="1"/>
            <p:nvPr/>
          </p:nvSpPr>
          <p:spPr>
            <a:xfrm>
              <a:off x="10045841" y="5577744"/>
              <a:ext cx="513256" cy="2194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Dietze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6C91C-A07F-1045-8807-DB23FA8D145A}"/>
              </a:ext>
            </a:extLst>
          </p:cNvPr>
          <p:cNvGrpSpPr/>
          <p:nvPr/>
        </p:nvGrpSpPr>
        <p:grpSpPr>
          <a:xfrm>
            <a:off x="9778204" y="5845004"/>
            <a:ext cx="566772" cy="845984"/>
            <a:chOff x="9831620" y="5854495"/>
            <a:chExt cx="566772" cy="845984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7E9CFFB-E643-4363-AEE3-367BED521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4" t="533" r="8696" b="25137"/>
            <a:stretch/>
          </p:blipFill>
          <p:spPr>
            <a:xfrm>
              <a:off x="9833463" y="5854495"/>
              <a:ext cx="563584" cy="720694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6F2EC86-02C3-834E-8291-59EF754A5380}"/>
                </a:ext>
              </a:extLst>
            </p:cNvPr>
            <p:cNvSpPr txBox="1"/>
            <p:nvPr/>
          </p:nvSpPr>
          <p:spPr>
            <a:xfrm>
              <a:off x="9831620" y="6485035"/>
              <a:ext cx="566772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Finley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37FB40-FE3C-E343-94FE-B092B1F06EA9}"/>
              </a:ext>
            </a:extLst>
          </p:cNvPr>
          <p:cNvGrpSpPr/>
          <p:nvPr/>
        </p:nvGrpSpPr>
        <p:grpSpPr>
          <a:xfrm>
            <a:off x="8637942" y="5858630"/>
            <a:ext cx="521185" cy="829986"/>
            <a:chOff x="10026293" y="5808102"/>
            <a:chExt cx="521185" cy="829986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00803DE-B1B3-4ABA-B476-A84A7C06D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7" t="10074" r="10017" b="18239"/>
            <a:stretch/>
          </p:blipFill>
          <p:spPr>
            <a:xfrm>
              <a:off x="10034434" y="5808102"/>
              <a:ext cx="513044" cy="714466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9FF915F-9B8A-8F4C-B67B-BC2FF1846414}"/>
                </a:ext>
              </a:extLst>
            </p:cNvPr>
            <p:cNvSpPr txBox="1"/>
            <p:nvPr/>
          </p:nvSpPr>
          <p:spPr>
            <a:xfrm>
              <a:off x="10026293" y="6430339"/>
              <a:ext cx="521134" cy="2077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i="1" spc="10" dirty="0"/>
                <a:t>Heilman</a:t>
              </a:r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0C73DB3-D2AB-F241-B2E6-B845E246450E}"/>
              </a:ext>
            </a:extLst>
          </p:cNvPr>
          <p:cNvSpPr/>
          <p:nvPr/>
        </p:nvSpPr>
        <p:spPr>
          <a:xfrm>
            <a:off x="3645327" y="636386"/>
            <a:ext cx="4916684" cy="606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6DF01B-6D57-FC4A-965D-00DEB7A810B6}"/>
              </a:ext>
            </a:extLst>
          </p:cNvPr>
          <p:cNvSpPr txBox="1"/>
          <p:nvPr/>
        </p:nvSpPr>
        <p:spPr>
          <a:xfrm>
            <a:off x="6959285" y="4334644"/>
            <a:ext cx="1535692" cy="369332"/>
          </a:xfrm>
          <a:prstGeom prst="rect">
            <a:avLst/>
          </a:prstGeom>
          <a:solidFill>
            <a:srgbClr val="51A77B">
              <a:alpha val="5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High process error </a:t>
            </a:r>
            <a:r>
              <a:rPr lang="en-US" sz="900" dirty="0"/>
              <a:t>= missing ecological processes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59BAB60-8ADA-D642-BF1D-46B50F8CE570}"/>
              </a:ext>
            </a:extLst>
          </p:cNvPr>
          <p:cNvSpPr txBox="1"/>
          <p:nvPr/>
        </p:nvSpPr>
        <p:spPr>
          <a:xfrm>
            <a:off x="6959536" y="5723109"/>
            <a:ext cx="1541788" cy="646331"/>
          </a:xfrm>
          <a:prstGeom prst="rect">
            <a:avLst/>
          </a:prstGeom>
          <a:solidFill>
            <a:srgbClr val="7B68B5">
              <a:alpha val="6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High parameter uncertainty </a:t>
            </a:r>
            <a:r>
              <a:rPr lang="en-US" sz="900" dirty="0"/>
              <a:t>= high uncertainty from temperature parameters and ecological interactions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7511F86-9BA4-7B45-8B11-5CB10FB3029E}"/>
              </a:ext>
            </a:extLst>
          </p:cNvPr>
          <p:cNvSpPr txBox="1"/>
          <p:nvPr/>
        </p:nvSpPr>
        <p:spPr>
          <a:xfrm>
            <a:off x="6953148" y="5166369"/>
            <a:ext cx="1541788" cy="507831"/>
          </a:xfrm>
          <a:prstGeom prst="rect">
            <a:avLst/>
          </a:prstGeom>
          <a:solidFill>
            <a:srgbClr val="EA5433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Driver uncertainty </a:t>
            </a:r>
            <a:r>
              <a:rPr lang="en-US" sz="900" dirty="0"/>
              <a:t>= Precipitation &gt; temperature driver uncertainty</a:t>
            </a:r>
          </a:p>
        </p:txBody>
      </p:sp>
      <p:pic>
        <p:nvPicPr>
          <p:cNvPr id="28" name="Graphic 27" descr="Fire">
            <a:extLst>
              <a:ext uri="{FF2B5EF4-FFF2-40B4-BE49-F238E27FC236}">
                <a16:creationId xmlns:a16="http://schemas.microsoft.com/office/drawing/2014/main" id="{42E1E4C9-A1FC-054B-8EC7-B625EA65CF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07276" y="4809753"/>
            <a:ext cx="250155" cy="250155"/>
          </a:xfrm>
          <a:prstGeom prst="rect">
            <a:avLst/>
          </a:prstGeom>
        </p:spPr>
      </p:pic>
      <p:pic>
        <p:nvPicPr>
          <p:cNvPr id="30" name="Graphic 29" descr="Beetle">
            <a:extLst>
              <a:ext uri="{FF2B5EF4-FFF2-40B4-BE49-F238E27FC236}">
                <a16:creationId xmlns:a16="http://schemas.microsoft.com/office/drawing/2014/main" id="{4E0B7677-CE45-0146-A5DE-D72629989B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65112" y="4785243"/>
            <a:ext cx="352286" cy="352286"/>
          </a:xfrm>
          <a:prstGeom prst="rect">
            <a:avLst/>
          </a:prstGeom>
        </p:spPr>
      </p:pic>
      <p:pic>
        <p:nvPicPr>
          <p:cNvPr id="32" name="Graphic 31" descr="Thermometer">
            <a:extLst>
              <a:ext uri="{FF2B5EF4-FFF2-40B4-BE49-F238E27FC236}">
                <a16:creationId xmlns:a16="http://schemas.microsoft.com/office/drawing/2014/main" id="{3B86A379-F694-BF4A-B01E-FA3B8D4DEDE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076566" y="4842721"/>
            <a:ext cx="242532" cy="242532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303AB2F-BCF0-A245-BDFE-7CCCDE59B918}"/>
              </a:ext>
            </a:extLst>
          </p:cNvPr>
          <p:cNvSpPr/>
          <p:nvPr/>
        </p:nvSpPr>
        <p:spPr>
          <a:xfrm>
            <a:off x="8219922" y="4764279"/>
            <a:ext cx="242532" cy="303874"/>
          </a:xfrm>
          <a:custGeom>
            <a:avLst/>
            <a:gdLst>
              <a:gd name="connsiteX0" fmla="*/ 0 w 330740"/>
              <a:gd name="connsiteY0" fmla="*/ 0 h 301558"/>
              <a:gd name="connsiteX1" fmla="*/ 214008 w 330740"/>
              <a:gd name="connsiteY1" fmla="*/ 87549 h 301558"/>
              <a:gd name="connsiteX2" fmla="*/ 330740 w 330740"/>
              <a:gd name="connsiteY2" fmla="*/ 301558 h 301558"/>
              <a:gd name="connsiteX3" fmla="*/ 330740 w 330740"/>
              <a:gd name="connsiteY3" fmla="*/ 301558 h 30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740" h="301558">
                <a:moveTo>
                  <a:pt x="0" y="0"/>
                </a:moveTo>
                <a:cubicBezTo>
                  <a:pt x="79442" y="18644"/>
                  <a:pt x="158885" y="37289"/>
                  <a:pt x="214008" y="87549"/>
                </a:cubicBezTo>
                <a:cubicBezTo>
                  <a:pt x="269131" y="137809"/>
                  <a:pt x="330740" y="301558"/>
                  <a:pt x="330740" y="301558"/>
                </a:cubicBezTo>
                <a:lnTo>
                  <a:pt x="330740" y="301558"/>
                </a:lnTo>
              </a:path>
            </a:pathLst>
          </a:custGeom>
          <a:noFill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5" name="Graphic 184" descr="Thermometer">
            <a:extLst>
              <a:ext uri="{FF2B5EF4-FFF2-40B4-BE49-F238E27FC236}">
                <a16:creationId xmlns:a16="http://schemas.microsoft.com/office/drawing/2014/main" id="{983E212F-36CA-1D4A-80BD-BE2312F1E8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64543" y="6412094"/>
            <a:ext cx="242532" cy="242532"/>
          </a:xfrm>
          <a:prstGeom prst="rect">
            <a:avLst/>
          </a:prstGeom>
        </p:spPr>
      </p:pic>
      <p:sp>
        <p:nvSpPr>
          <p:cNvPr id="186" name="Freeform 185">
            <a:extLst>
              <a:ext uri="{FF2B5EF4-FFF2-40B4-BE49-F238E27FC236}">
                <a16:creationId xmlns:a16="http://schemas.microsoft.com/office/drawing/2014/main" id="{750BA467-E17D-A449-8CBD-ED54DD752AFA}"/>
              </a:ext>
            </a:extLst>
          </p:cNvPr>
          <p:cNvSpPr/>
          <p:nvPr/>
        </p:nvSpPr>
        <p:spPr>
          <a:xfrm>
            <a:off x="7229234" y="6392399"/>
            <a:ext cx="222252" cy="271209"/>
          </a:xfrm>
          <a:custGeom>
            <a:avLst/>
            <a:gdLst>
              <a:gd name="connsiteX0" fmla="*/ 0 w 330740"/>
              <a:gd name="connsiteY0" fmla="*/ 0 h 301558"/>
              <a:gd name="connsiteX1" fmla="*/ 214008 w 330740"/>
              <a:gd name="connsiteY1" fmla="*/ 87549 h 301558"/>
              <a:gd name="connsiteX2" fmla="*/ 330740 w 330740"/>
              <a:gd name="connsiteY2" fmla="*/ 301558 h 301558"/>
              <a:gd name="connsiteX3" fmla="*/ 330740 w 330740"/>
              <a:gd name="connsiteY3" fmla="*/ 301558 h 30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740" h="301558">
                <a:moveTo>
                  <a:pt x="0" y="0"/>
                </a:moveTo>
                <a:cubicBezTo>
                  <a:pt x="79442" y="18644"/>
                  <a:pt x="158885" y="37289"/>
                  <a:pt x="214008" y="87549"/>
                </a:cubicBezTo>
                <a:cubicBezTo>
                  <a:pt x="269131" y="137809"/>
                  <a:pt x="330740" y="301558"/>
                  <a:pt x="330740" y="301558"/>
                </a:cubicBezTo>
                <a:lnTo>
                  <a:pt x="330740" y="301558"/>
                </a:lnTo>
              </a:path>
            </a:pathLst>
          </a:custGeom>
          <a:noFill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995EF71-24DC-D74C-8584-81A0F9FB7CC9}"/>
              </a:ext>
            </a:extLst>
          </p:cNvPr>
          <p:cNvSpPr txBox="1"/>
          <p:nvPr/>
        </p:nvSpPr>
        <p:spPr>
          <a:xfrm>
            <a:off x="9255705" y="567631"/>
            <a:ext cx="31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pc="100" dirty="0"/>
              <a:t>4. Next: </a:t>
            </a:r>
            <a:r>
              <a:rPr lang="en-US" i="1" spc="100" dirty="0">
                <a:sym typeface="Wingdings" pitchFamily="2" charset="2"/>
              </a:rPr>
              <a:t>scaling up</a:t>
            </a:r>
            <a:endParaRPr lang="en-US" i="1" spc="1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F6DB07-E2A3-E148-8DF9-D921C9DBC0EC}"/>
              </a:ext>
            </a:extLst>
          </p:cNvPr>
          <p:cNvSpPr txBox="1"/>
          <p:nvPr/>
        </p:nvSpPr>
        <p:spPr>
          <a:xfrm>
            <a:off x="8987664" y="979934"/>
            <a:ext cx="2990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Stand level biomass &amp; carbon accounting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013A4C8-6872-BD4F-90C7-AB01FEAE9031}"/>
              </a:ext>
            </a:extLst>
          </p:cNvPr>
          <p:cNvSpPr txBox="1"/>
          <p:nvPr/>
        </p:nvSpPr>
        <p:spPr>
          <a:xfrm>
            <a:off x="8812206" y="3544445"/>
            <a:ext cx="3478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Patterns &amp; drivers of C cycling across spatial scales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D488A4DB-CA3F-EB43-B9C1-CC2DB53AAC9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05276" y="5568833"/>
            <a:ext cx="725773" cy="161282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8A4E245F-CE84-A24C-A764-FCFE09A3322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40" y="5430580"/>
            <a:ext cx="412659" cy="415908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E0F9421E-3999-2F49-8CEE-7D91678482A8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174" y="5547218"/>
            <a:ext cx="694640" cy="191361"/>
          </a:xfrm>
          <a:prstGeom prst="rect">
            <a:avLst/>
          </a:prstGeom>
        </p:spPr>
      </p:pic>
      <p:pic>
        <p:nvPicPr>
          <p:cNvPr id="239" name="Picture 238" descr="Chart, surface chart&#10;&#10;Description automatically generated">
            <a:extLst>
              <a:ext uri="{FF2B5EF4-FFF2-40B4-BE49-F238E27FC236}">
                <a16:creationId xmlns:a16="http://schemas.microsoft.com/office/drawing/2014/main" id="{3769C7B2-8193-CE4A-B19D-ECB064B4C66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0" t="82098" r="61231"/>
          <a:stretch/>
        </p:blipFill>
        <p:spPr>
          <a:xfrm>
            <a:off x="6972659" y="2577626"/>
            <a:ext cx="271503" cy="501249"/>
          </a:xfrm>
          <a:prstGeom prst="rect">
            <a:avLst/>
          </a:prstGeom>
        </p:spPr>
      </p:pic>
      <p:sp>
        <p:nvSpPr>
          <p:cNvPr id="240" name="Right Arrow 12">
            <a:extLst>
              <a:ext uri="{FF2B5EF4-FFF2-40B4-BE49-F238E27FC236}">
                <a16:creationId xmlns:a16="http://schemas.microsoft.com/office/drawing/2014/main" id="{9BF686F5-A878-DE46-95C3-0A3E25597D89}"/>
              </a:ext>
            </a:extLst>
          </p:cNvPr>
          <p:cNvSpPr/>
          <p:nvPr/>
        </p:nvSpPr>
        <p:spPr>
          <a:xfrm>
            <a:off x="10127377" y="1616467"/>
            <a:ext cx="306781" cy="19941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241" name="Right Arrow 12">
            <a:extLst>
              <a:ext uri="{FF2B5EF4-FFF2-40B4-BE49-F238E27FC236}">
                <a16:creationId xmlns:a16="http://schemas.microsoft.com/office/drawing/2014/main" id="{5E29C481-146F-9E4A-A8D6-D227F9C9AFF6}"/>
              </a:ext>
            </a:extLst>
          </p:cNvPr>
          <p:cNvSpPr/>
          <p:nvPr/>
        </p:nvSpPr>
        <p:spPr>
          <a:xfrm>
            <a:off x="9318785" y="1621054"/>
            <a:ext cx="306781" cy="19941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pic>
        <p:nvPicPr>
          <p:cNvPr id="1029" name="Graphic 1028" descr="Arrow Clockwise curve">
            <a:extLst>
              <a:ext uri="{FF2B5EF4-FFF2-40B4-BE49-F238E27FC236}">
                <a16:creationId xmlns:a16="http://schemas.microsoft.com/office/drawing/2014/main" id="{EACFE719-7686-6443-BDF2-DC8B0D0FB0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7190054">
            <a:off x="6060689" y="776817"/>
            <a:ext cx="893117" cy="893117"/>
          </a:xfrm>
          <a:prstGeom prst="rect">
            <a:avLst/>
          </a:prstGeom>
        </p:spPr>
      </p:pic>
      <p:pic>
        <p:nvPicPr>
          <p:cNvPr id="249" name="Graphic 248" descr="Arrow Clockwise curve">
            <a:extLst>
              <a:ext uri="{FF2B5EF4-FFF2-40B4-BE49-F238E27FC236}">
                <a16:creationId xmlns:a16="http://schemas.microsoft.com/office/drawing/2014/main" id="{FC958E22-6CE4-B84A-9129-3426196ECD0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4052568">
            <a:off x="7779040" y="3429692"/>
            <a:ext cx="955009" cy="955009"/>
          </a:xfrm>
          <a:prstGeom prst="rect">
            <a:avLst/>
          </a:prstGeom>
        </p:spPr>
      </p:pic>
      <p:pic>
        <p:nvPicPr>
          <p:cNvPr id="250" name="Graphic 249" descr="Arrow Clockwise curve">
            <a:extLst>
              <a:ext uri="{FF2B5EF4-FFF2-40B4-BE49-F238E27FC236}">
                <a16:creationId xmlns:a16="http://schemas.microsoft.com/office/drawing/2014/main" id="{BC78103C-A72F-5646-845D-F8082CE0E3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475557">
            <a:off x="3753194" y="3373276"/>
            <a:ext cx="847083" cy="847083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550EAB2A-BAC8-B947-B1AD-51730BCAED33}"/>
              </a:ext>
            </a:extLst>
          </p:cNvPr>
          <p:cNvSpPr txBox="1"/>
          <p:nvPr/>
        </p:nvSpPr>
        <p:spPr>
          <a:xfrm>
            <a:off x="10123304" y="3270071"/>
            <a:ext cx="4797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Time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056F50BD-5C6A-9F4D-B7E4-592AA3E2B85C}"/>
              </a:ext>
            </a:extLst>
          </p:cNvPr>
          <p:cNvSpPr txBox="1"/>
          <p:nvPr/>
        </p:nvSpPr>
        <p:spPr>
          <a:xfrm rot="16200000">
            <a:off x="9126918" y="2774983"/>
            <a:ext cx="791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Tree Biomass</a:t>
            </a:r>
          </a:p>
        </p:txBody>
      </p:sp>
      <p:sp>
        <p:nvSpPr>
          <p:cNvPr id="1035" name="Left Brace 1034">
            <a:extLst>
              <a:ext uri="{FF2B5EF4-FFF2-40B4-BE49-F238E27FC236}">
                <a16:creationId xmlns:a16="http://schemas.microsoft.com/office/drawing/2014/main" id="{46345ACE-8824-6640-B65C-E762A3300220}"/>
              </a:ext>
            </a:extLst>
          </p:cNvPr>
          <p:cNvSpPr/>
          <p:nvPr/>
        </p:nvSpPr>
        <p:spPr>
          <a:xfrm rot="10800000">
            <a:off x="11656551" y="2522277"/>
            <a:ext cx="158118" cy="798037"/>
          </a:xfrm>
          <a:prstGeom prst="leftBrace">
            <a:avLst>
              <a:gd name="adj1" fmla="val 8333"/>
              <a:gd name="adj2" fmla="val 49204"/>
            </a:avLst>
          </a:prstGeom>
          <a:ln w="19050">
            <a:solidFill>
              <a:srgbClr val="8B3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Left Brace 264">
            <a:extLst>
              <a:ext uri="{FF2B5EF4-FFF2-40B4-BE49-F238E27FC236}">
                <a16:creationId xmlns:a16="http://schemas.microsoft.com/office/drawing/2014/main" id="{1EE46F9E-9EC8-C54D-8F40-402FE1AAAFAC}"/>
              </a:ext>
            </a:extLst>
          </p:cNvPr>
          <p:cNvSpPr/>
          <p:nvPr/>
        </p:nvSpPr>
        <p:spPr>
          <a:xfrm rot="10800000">
            <a:off x="10952522" y="3045337"/>
            <a:ext cx="45719" cy="45719"/>
          </a:xfrm>
          <a:prstGeom prst="leftBrace">
            <a:avLst>
              <a:gd name="adj1" fmla="val 24602"/>
              <a:gd name="adj2" fmla="val 42313"/>
            </a:avLst>
          </a:prstGeom>
          <a:noFill/>
          <a:ln w="19050">
            <a:solidFill>
              <a:srgbClr val="E86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2D92727-04B8-3748-9FD9-C65635AC1047}"/>
              </a:ext>
            </a:extLst>
          </p:cNvPr>
          <p:cNvSpPr txBox="1"/>
          <p:nvPr/>
        </p:nvSpPr>
        <p:spPr>
          <a:xfrm rot="16200000">
            <a:off x="10797589" y="2877173"/>
            <a:ext cx="670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Parameter Uncertainty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9CA4040-0746-3F42-8173-8528B1802F85}"/>
              </a:ext>
            </a:extLst>
          </p:cNvPr>
          <p:cNvSpPr txBox="1"/>
          <p:nvPr/>
        </p:nvSpPr>
        <p:spPr>
          <a:xfrm rot="16200000">
            <a:off x="11578326" y="2741828"/>
            <a:ext cx="762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Total Biomass Uncertainty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DC929138-8BC9-E646-B5BD-091823A8AF29}"/>
              </a:ext>
            </a:extLst>
          </p:cNvPr>
          <p:cNvSpPr txBox="1"/>
          <p:nvPr/>
        </p:nvSpPr>
        <p:spPr>
          <a:xfrm>
            <a:off x="7527870" y="6358727"/>
            <a:ext cx="10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Spatially variable climate sensitivity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DA2CA539-95F1-FE42-82A3-38AC42E5F782}"/>
              </a:ext>
            </a:extLst>
          </p:cNvPr>
          <p:cNvSpPr txBox="1"/>
          <p:nvPr/>
        </p:nvSpPr>
        <p:spPr>
          <a:xfrm>
            <a:off x="3759883" y="1026155"/>
            <a:ext cx="2658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A). Estimate drivers of Tree Growth</a:t>
            </a:r>
          </a:p>
        </p:txBody>
      </p: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0B60E833-C71E-6E4C-B0B9-3DBF04F1FF40}"/>
              </a:ext>
            </a:extLst>
          </p:cNvPr>
          <p:cNvCxnSpPr>
            <a:cxnSpLocks/>
          </p:cNvCxnSpPr>
          <p:nvPr/>
        </p:nvCxnSpPr>
        <p:spPr>
          <a:xfrm flipV="1">
            <a:off x="2162333" y="1716173"/>
            <a:ext cx="949815" cy="392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>
            <a:extLst>
              <a:ext uri="{FF2B5EF4-FFF2-40B4-BE49-F238E27FC236}">
                <a16:creationId xmlns:a16="http://schemas.microsoft.com/office/drawing/2014/main" id="{E3E8ABE5-A76A-D64E-B021-0013DCBEACAB}"/>
              </a:ext>
            </a:extLst>
          </p:cNvPr>
          <p:cNvSpPr txBox="1"/>
          <p:nvPr/>
        </p:nvSpPr>
        <p:spPr>
          <a:xfrm>
            <a:off x="3155206" y="1311107"/>
            <a:ext cx="4767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E7E837A-149A-E542-8EA8-B16BE05D2CA7}"/>
              </a:ext>
            </a:extLst>
          </p:cNvPr>
          <p:cNvSpPr txBox="1"/>
          <p:nvPr/>
        </p:nvSpPr>
        <p:spPr>
          <a:xfrm>
            <a:off x="3220138" y="1838696"/>
            <a:ext cx="4767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sink</a:t>
            </a:r>
          </a:p>
        </p:txBody>
      </p:sp>
      <p:pic>
        <p:nvPicPr>
          <p:cNvPr id="1048" name="Graphic 1047" descr="Help">
            <a:extLst>
              <a:ext uri="{FF2B5EF4-FFF2-40B4-BE49-F238E27FC236}">
                <a16:creationId xmlns:a16="http://schemas.microsoft.com/office/drawing/2014/main" id="{DD7DD6B4-3A08-4043-BE1D-36A75BA7E39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91310" y="1485334"/>
            <a:ext cx="369761" cy="369761"/>
          </a:xfrm>
          <a:prstGeom prst="rect">
            <a:avLst/>
          </a:prstGeom>
        </p:spPr>
      </p:pic>
      <p:pic>
        <p:nvPicPr>
          <p:cNvPr id="1050" name="Picture 1049" descr="A picture containing clipart&#10;&#10;Description automatically generated">
            <a:extLst>
              <a:ext uri="{FF2B5EF4-FFF2-40B4-BE49-F238E27FC236}">
                <a16:creationId xmlns:a16="http://schemas.microsoft.com/office/drawing/2014/main" id="{8E087961-C3A4-5547-B01E-D90455D446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85" y="2523626"/>
            <a:ext cx="266769" cy="266769"/>
          </a:xfrm>
          <a:prstGeom prst="rect">
            <a:avLst/>
          </a:prstGeom>
        </p:spPr>
      </p:pic>
      <p:sp>
        <p:nvSpPr>
          <p:cNvPr id="299" name="TextBox 298">
            <a:extLst>
              <a:ext uri="{FF2B5EF4-FFF2-40B4-BE49-F238E27FC236}">
                <a16:creationId xmlns:a16="http://schemas.microsoft.com/office/drawing/2014/main" id="{C293ECCB-22B4-6D48-812E-393FDF471DED}"/>
              </a:ext>
            </a:extLst>
          </p:cNvPr>
          <p:cNvSpPr txBox="1"/>
          <p:nvPr/>
        </p:nvSpPr>
        <p:spPr>
          <a:xfrm>
            <a:off x="9005762" y="3854804"/>
            <a:ext cx="12126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0" lang="en-US" sz="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DeRose, Shaw, and Long </a:t>
            </a:r>
            <a:r>
              <a:rPr lang="en-US" sz="500" dirty="0"/>
              <a:t>2017 </a:t>
            </a:r>
            <a:endParaRPr kumimoji="0" lang="en-US" sz="5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Journal of Forestry 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155(4): 283-291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4B53C2-ACE4-A449-991F-3B00F8F99BF6}"/>
              </a:ext>
            </a:extLst>
          </p:cNvPr>
          <p:cNvCxnSpPr>
            <a:cxnSpLocks/>
          </p:cNvCxnSpPr>
          <p:nvPr/>
        </p:nvCxnSpPr>
        <p:spPr>
          <a:xfrm flipH="1">
            <a:off x="2004918" y="4004165"/>
            <a:ext cx="273916" cy="283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91E113B2-DF3E-7143-B183-F7A2B73023CB}"/>
              </a:ext>
            </a:extLst>
          </p:cNvPr>
          <p:cNvSpPr txBox="1"/>
          <p:nvPr/>
        </p:nvSpPr>
        <p:spPr>
          <a:xfrm>
            <a:off x="6839506" y="1027742"/>
            <a:ext cx="1966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B). Forecast tree growth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432B3F7-B794-AA41-8889-1200CD2AFE68}"/>
              </a:ext>
            </a:extLst>
          </p:cNvPr>
          <p:cNvSpPr txBox="1"/>
          <p:nvPr/>
        </p:nvSpPr>
        <p:spPr>
          <a:xfrm>
            <a:off x="6935030" y="3270071"/>
            <a:ext cx="1597641" cy="338554"/>
          </a:xfrm>
          <a:prstGeom prst="rect">
            <a:avLst/>
          </a:prstGeom>
          <a:solidFill>
            <a:srgbClr val="ECAE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Climate changes &amp; the effects of tree size result in future declines.</a:t>
            </a:r>
          </a:p>
        </p:txBody>
      </p:sp>
      <p:pic>
        <p:nvPicPr>
          <p:cNvPr id="22" name="Picture 2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099DED51-9324-6C4F-A275-F3D54372482D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7" t="9291" r="835" b="3010"/>
          <a:stretch/>
        </p:blipFill>
        <p:spPr>
          <a:xfrm rot="5400000">
            <a:off x="8636027" y="2514929"/>
            <a:ext cx="782900" cy="658885"/>
          </a:xfrm>
          <a:prstGeom prst="rect">
            <a:avLst/>
          </a:prstGeom>
        </p:spPr>
      </p:pic>
      <p:sp>
        <p:nvSpPr>
          <p:cNvPr id="136" name="Left Brace 135">
            <a:extLst>
              <a:ext uri="{FF2B5EF4-FFF2-40B4-BE49-F238E27FC236}">
                <a16:creationId xmlns:a16="http://schemas.microsoft.com/office/drawing/2014/main" id="{980DCD7E-1797-A341-9DDA-B9E3317E8D09}"/>
              </a:ext>
            </a:extLst>
          </p:cNvPr>
          <p:cNvSpPr/>
          <p:nvPr/>
        </p:nvSpPr>
        <p:spPr>
          <a:xfrm rot="10800000">
            <a:off x="11307165" y="3029683"/>
            <a:ext cx="57250" cy="71878"/>
          </a:xfrm>
          <a:prstGeom prst="leftBrace">
            <a:avLst>
              <a:gd name="adj1" fmla="val 8333"/>
              <a:gd name="adj2" fmla="val 49204"/>
            </a:avLst>
          </a:prstGeom>
          <a:noFill/>
          <a:ln w="19050">
            <a:solidFill>
              <a:srgbClr val="224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614FA18-8280-D24E-AF74-69F909DCE9C7}"/>
              </a:ext>
            </a:extLst>
          </p:cNvPr>
          <p:cNvSpPr txBox="1"/>
          <p:nvPr/>
        </p:nvSpPr>
        <p:spPr>
          <a:xfrm rot="16200000">
            <a:off x="11066854" y="2789687"/>
            <a:ext cx="91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Parameter + DBH  Uncertainty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F5713A8-E9B2-5542-8970-54D0D8C63FDE}"/>
              </a:ext>
            </a:extLst>
          </p:cNvPr>
          <p:cNvSpPr txBox="1"/>
          <p:nvPr/>
        </p:nvSpPr>
        <p:spPr>
          <a:xfrm>
            <a:off x="8691248" y="3109897"/>
            <a:ext cx="665834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i="1" spc="10" dirty="0"/>
              <a:t>Miranda Rintoul</a:t>
            </a:r>
          </a:p>
        </p:txBody>
      </p:sp>
      <p:pic>
        <p:nvPicPr>
          <p:cNvPr id="147" name="Picture 2">
            <a:extLst>
              <a:ext uri="{FF2B5EF4-FFF2-40B4-BE49-F238E27FC236}">
                <a16:creationId xmlns:a16="http://schemas.microsoft.com/office/drawing/2014/main" id="{84B3CF6F-2CB0-6E4A-B43A-8FA6AD608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91603" r="14496" b="1644"/>
          <a:stretch/>
        </p:blipFill>
        <p:spPr bwMode="auto">
          <a:xfrm>
            <a:off x="3741449" y="6477883"/>
            <a:ext cx="3160324" cy="1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95ED0857-43EE-2647-9653-50857A41DBA1}"/>
              </a:ext>
            </a:extLst>
          </p:cNvPr>
          <p:cNvSpPr/>
          <p:nvPr/>
        </p:nvSpPr>
        <p:spPr>
          <a:xfrm>
            <a:off x="2346669" y="4372527"/>
            <a:ext cx="1159002" cy="1434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chemeClr val="tx1"/>
                </a:solidFill>
              </a:rPr>
              <a:t>Pinus ponderosa</a:t>
            </a:r>
          </a:p>
        </p:txBody>
      </p:sp>
      <p:pic>
        <p:nvPicPr>
          <p:cNvPr id="38" name="Picture 3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99B67C0-3C31-744E-BC1A-C5EB515780B9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" r="49778" b="5792"/>
          <a:stretch/>
        </p:blipFill>
        <p:spPr>
          <a:xfrm>
            <a:off x="2252631" y="3044310"/>
            <a:ext cx="1316606" cy="131505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02636F7-1D43-2349-BB13-93AA25A872CB}"/>
              </a:ext>
            </a:extLst>
          </p:cNvPr>
          <p:cNvSpPr/>
          <p:nvPr/>
        </p:nvSpPr>
        <p:spPr>
          <a:xfrm>
            <a:off x="6921876" y="1240589"/>
            <a:ext cx="77795" cy="109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E6748A1-5DCD-D744-9EFA-22365C3C937F}"/>
              </a:ext>
            </a:extLst>
          </p:cNvPr>
          <p:cNvSpPr txBox="1"/>
          <p:nvPr/>
        </p:nvSpPr>
        <p:spPr>
          <a:xfrm>
            <a:off x="10253831" y="4906953"/>
            <a:ext cx="182833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" dirty="0"/>
              <a:t>Effects of cross-scale interactions between drivers of carbon sequestration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B807FE-1043-0649-A171-A4B66DBDF64F}"/>
              </a:ext>
            </a:extLst>
          </p:cNvPr>
          <p:cNvGrpSpPr/>
          <p:nvPr/>
        </p:nvGrpSpPr>
        <p:grpSpPr>
          <a:xfrm>
            <a:off x="10650025" y="3867174"/>
            <a:ext cx="1208544" cy="893945"/>
            <a:chOff x="10648375" y="4546015"/>
            <a:chExt cx="911610" cy="774558"/>
          </a:xfrm>
        </p:grpSpPr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3290B4B3-9FF6-B043-917C-1E309812196F}"/>
                </a:ext>
              </a:extLst>
            </p:cNvPr>
            <p:cNvSpPr/>
            <p:nvPr/>
          </p:nvSpPr>
          <p:spPr>
            <a:xfrm>
              <a:off x="10885998" y="4546015"/>
              <a:ext cx="673987" cy="601536"/>
            </a:xfrm>
            <a:prstGeom prst="roundRect">
              <a:avLst/>
            </a:prstGeom>
            <a:solidFill>
              <a:schemeClr val="tx2">
                <a:lumMod val="50000"/>
                <a:alpha val="6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/>
                <a:t>region</a:t>
              </a:r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4A995F1-DE23-4C47-B69A-DB9AAC35590B}"/>
                </a:ext>
              </a:extLst>
            </p:cNvPr>
            <p:cNvSpPr/>
            <p:nvPr/>
          </p:nvSpPr>
          <p:spPr>
            <a:xfrm>
              <a:off x="10767824" y="4792835"/>
              <a:ext cx="552205" cy="459945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/>
                <a:t>stand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A323576-E825-C243-94E7-4FD48F8F2441}"/>
                </a:ext>
              </a:extLst>
            </p:cNvPr>
            <p:cNvSpPr/>
            <p:nvPr/>
          </p:nvSpPr>
          <p:spPr>
            <a:xfrm>
              <a:off x="10648375" y="5038377"/>
              <a:ext cx="407825" cy="282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Tree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C08DB4-4321-BA48-9F4A-49A3AF6FC3FF}"/>
              </a:ext>
            </a:extLst>
          </p:cNvPr>
          <p:cNvGrpSpPr/>
          <p:nvPr/>
        </p:nvGrpSpPr>
        <p:grpSpPr>
          <a:xfrm>
            <a:off x="3623652" y="3932197"/>
            <a:ext cx="3201188" cy="2555948"/>
            <a:chOff x="3612811" y="4346033"/>
            <a:chExt cx="2807643" cy="2214080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64FFB97F-9266-0746-838F-32D60C88F8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8" r="66381" b="8639"/>
            <a:stretch/>
          </p:blipFill>
          <p:spPr bwMode="auto">
            <a:xfrm>
              <a:off x="3877696" y="4430614"/>
              <a:ext cx="1117402" cy="2091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F71037-ABAA-0344-A181-995AEF09B06F}"/>
                </a:ext>
              </a:extLst>
            </p:cNvPr>
            <p:cNvSpPr txBox="1"/>
            <p:nvPr/>
          </p:nvSpPr>
          <p:spPr>
            <a:xfrm rot="16200000">
              <a:off x="3209004" y="4757908"/>
              <a:ext cx="11315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700" dirty="0"/>
                <a:t>Proportion of uncertainty for increment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27EC903-C51A-AA4C-A29C-2912CD9EFA2F}"/>
                </a:ext>
              </a:extLst>
            </p:cNvPr>
            <p:cNvSpPr txBox="1"/>
            <p:nvPr/>
          </p:nvSpPr>
          <p:spPr>
            <a:xfrm rot="16200000">
              <a:off x="3200936" y="5840460"/>
              <a:ext cx="11315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700" dirty="0"/>
                <a:t>Proportion of uncertainty for diameter</a:t>
              </a:r>
            </a:p>
          </p:txBody>
        </p:sp>
        <p:pic>
          <p:nvPicPr>
            <p:cNvPr id="166" name="Picture 2">
              <a:extLst>
                <a:ext uri="{FF2B5EF4-FFF2-40B4-BE49-F238E27FC236}">
                  <a16:creationId xmlns:a16="http://schemas.microsoft.com/office/drawing/2014/main" id="{43617559-C47A-3A44-B35E-9088871AFD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8" r="33465" b="8639"/>
            <a:stretch/>
          </p:blipFill>
          <p:spPr bwMode="auto">
            <a:xfrm>
              <a:off x="5238032" y="4436367"/>
              <a:ext cx="1182422" cy="2091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1174728-535E-5446-8949-08D4E529912F}"/>
                </a:ext>
              </a:extLst>
            </p:cNvPr>
            <p:cNvSpPr txBox="1"/>
            <p:nvPr/>
          </p:nvSpPr>
          <p:spPr>
            <a:xfrm rot="16200000">
              <a:off x="4656668" y="4764961"/>
              <a:ext cx="91263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700" dirty="0"/>
                <a:t>Forecasted increment (cm)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0BF9EB7-634A-8D47-8524-5C25B1F2E6E3}"/>
                </a:ext>
              </a:extLst>
            </p:cNvPr>
            <p:cNvSpPr txBox="1"/>
            <p:nvPr/>
          </p:nvSpPr>
          <p:spPr>
            <a:xfrm rot="16200000">
              <a:off x="4661930" y="5837958"/>
              <a:ext cx="91263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700" dirty="0"/>
                <a:t>Forecasted diameter (cm)</a:t>
              </a: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D2789AB5-2CD3-A446-B054-C910281C7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66" y="4703976"/>
            <a:ext cx="157148" cy="326499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1DB8DB8A-20C1-EF43-8655-AC299DA78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38" y="4796838"/>
            <a:ext cx="115992" cy="240990"/>
          </a:xfrm>
          <a:prstGeom prst="rect">
            <a:avLst/>
          </a:prstGeom>
        </p:spPr>
      </p:pic>
      <p:pic>
        <p:nvPicPr>
          <p:cNvPr id="174" name="Picture 17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E239F83-3E50-F146-8BD1-2450FD7B2FD5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7" t="81007" r="25515" b="3290"/>
          <a:stretch/>
        </p:blipFill>
        <p:spPr>
          <a:xfrm>
            <a:off x="2174126" y="5928649"/>
            <a:ext cx="1359917" cy="63407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E96DF7CA-559E-1848-AD0D-612ABBB713F4}"/>
              </a:ext>
            </a:extLst>
          </p:cNvPr>
          <p:cNvSpPr txBox="1"/>
          <p:nvPr/>
        </p:nvSpPr>
        <p:spPr>
          <a:xfrm>
            <a:off x="2071512" y="5123160"/>
            <a:ext cx="85783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*</a:t>
            </a:r>
            <a:r>
              <a:rPr lang="en-US" sz="700" dirty="0"/>
              <a:t>Ongoing USFS surveys are an opportunity to continuously validate model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486CA01-6BAC-764B-929C-A6F030F07CC9}"/>
              </a:ext>
            </a:extLst>
          </p:cNvPr>
          <p:cNvSpPr/>
          <p:nvPr/>
        </p:nvSpPr>
        <p:spPr>
          <a:xfrm>
            <a:off x="4300249" y="6657892"/>
            <a:ext cx="30899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 NSF Macrosystems Biology-ECA Award # 1802893</a:t>
            </a:r>
            <a:endParaRPr lang="en-US" sz="1000" spc="30" dirty="0"/>
          </a:p>
        </p:txBody>
      </p:sp>
      <p:pic>
        <p:nvPicPr>
          <p:cNvPr id="48" name="Picture 4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18C3C0C-7CC8-5C40-8592-12C83DBD50B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0"/>
          <a:stretch/>
        </p:blipFill>
        <p:spPr>
          <a:xfrm>
            <a:off x="712208" y="5024031"/>
            <a:ext cx="1401381" cy="165475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A011AC9-37A2-DB46-A783-65A11C74BB4D}"/>
              </a:ext>
            </a:extLst>
          </p:cNvPr>
          <p:cNvSpPr txBox="1"/>
          <p:nvPr/>
        </p:nvSpPr>
        <p:spPr>
          <a:xfrm>
            <a:off x="7129095" y="2533092"/>
            <a:ext cx="1367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Δ Climate + DBH</a:t>
            </a:r>
          </a:p>
          <a:p>
            <a:r>
              <a:rPr lang="en-US" sz="800" dirty="0"/>
              <a:t>Δ  Climate</a:t>
            </a:r>
          </a:p>
          <a:p>
            <a:r>
              <a:rPr lang="en-US" sz="800" dirty="0"/>
              <a:t>Δ  DBH</a:t>
            </a:r>
          </a:p>
          <a:p>
            <a:r>
              <a:rPr lang="en-US" sz="800" dirty="0"/>
              <a:t>No change climate/DBH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35BB9D7-41F5-374A-B90D-981DD0EDF182}"/>
              </a:ext>
            </a:extLst>
          </p:cNvPr>
          <p:cNvSpPr/>
          <p:nvPr/>
        </p:nvSpPr>
        <p:spPr>
          <a:xfrm>
            <a:off x="8774757" y="6661418"/>
            <a:ext cx="18283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/>
              <a:t>kellyannheilman@gmail.com</a:t>
            </a:r>
            <a:endParaRPr lang="en-US" sz="1000" spc="3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5C8E6A-B1B3-6E48-B747-1410CD8097B2}"/>
              </a:ext>
            </a:extLst>
          </p:cNvPr>
          <p:cNvSpPr/>
          <p:nvPr/>
        </p:nvSpPr>
        <p:spPr>
          <a:xfrm>
            <a:off x="10689953" y="6655436"/>
            <a:ext cx="18283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Twitter: @</a:t>
            </a:r>
            <a:r>
              <a:rPr lang="en-US" sz="1000" dirty="0" err="1"/>
              <a:t>kelheil</a:t>
            </a:r>
            <a:endParaRPr lang="en-US" sz="1000" spc="3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8B5F801-0EC7-A146-A839-F14BF1A88580}"/>
              </a:ext>
            </a:extLst>
          </p:cNvPr>
          <p:cNvSpPr txBox="1"/>
          <p:nvPr/>
        </p:nvSpPr>
        <p:spPr>
          <a:xfrm>
            <a:off x="5611457" y="2467175"/>
            <a:ext cx="609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*best model from in &amp; out of sample validation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91213-C5EF-4AC5-9EC5-C0C984C303A3}"/>
              </a:ext>
            </a:extLst>
          </p:cNvPr>
          <p:cNvSpPr/>
          <p:nvPr/>
        </p:nvSpPr>
        <p:spPr>
          <a:xfrm>
            <a:off x="8608609" y="636386"/>
            <a:ext cx="3509181" cy="606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5D86E-EBFC-BB47-94CB-A894F7F2C92E}"/>
              </a:ext>
            </a:extLst>
          </p:cNvPr>
          <p:cNvSpPr txBox="1"/>
          <p:nvPr/>
        </p:nvSpPr>
        <p:spPr>
          <a:xfrm rot="16200000">
            <a:off x="6015367" y="1955988"/>
            <a:ext cx="1402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Increment (cm)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52267-D43B-9047-BE4E-603C8FCE4843}"/>
              </a:ext>
            </a:extLst>
          </p:cNvPr>
          <p:cNvSpPr/>
          <p:nvPr/>
        </p:nvSpPr>
        <p:spPr>
          <a:xfrm>
            <a:off x="8622121" y="5840500"/>
            <a:ext cx="550194" cy="854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42645F4A-2DB9-4947-B959-56857286E6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797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901"/>
    </mc:Choice>
    <mc:Fallback xmlns="">
      <p:transition spd="slow" advTm="29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32" descr="Chart, histogram&#10;&#10;Description automatically generated">
            <a:extLst>
              <a:ext uri="{FF2B5EF4-FFF2-40B4-BE49-F238E27FC236}">
                <a16:creationId xmlns:a16="http://schemas.microsoft.com/office/drawing/2014/main" id="{B0950BE6-9498-284B-90EB-8E074401C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11" r="29388"/>
          <a:stretch/>
        </p:blipFill>
        <p:spPr>
          <a:xfrm>
            <a:off x="6943537" y="5498640"/>
            <a:ext cx="1574238" cy="1110015"/>
          </a:xfrm>
          <a:prstGeom prst="rect">
            <a:avLst/>
          </a:prstGeom>
        </p:spPr>
      </p:pic>
      <p:pic>
        <p:nvPicPr>
          <p:cNvPr id="223" name="Picture 2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3F34E4D6-0CCF-004F-BC20-0FEE50BB9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05" y="3191354"/>
            <a:ext cx="327116" cy="327116"/>
          </a:xfrm>
          <a:prstGeom prst="rect">
            <a:avLst/>
          </a:prstGeom>
        </p:spPr>
      </p:pic>
      <p:pic>
        <p:nvPicPr>
          <p:cNvPr id="1052" name="Picture 1051">
            <a:extLst>
              <a:ext uri="{FF2B5EF4-FFF2-40B4-BE49-F238E27FC236}">
                <a16:creationId xmlns:a16="http://schemas.microsoft.com/office/drawing/2014/main" id="{4CE9E360-1C71-7F4C-A763-765B6A224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035" y="1276311"/>
            <a:ext cx="2049521" cy="1756733"/>
          </a:xfrm>
          <a:prstGeom prst="rect">
            <a:avLst/>
          </a:prstGeom>
        </p:spPr>
      </p:pic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27224C6C-D9D9-B448-93ED-094E66559F92}"/>
              </a:ext>
            </a:extLst>
          </p:cNvPr>
          <p:cNvSpPr/>
          <p:nvPr/>
        </p:nvSpPr>
        <p:spPr>
          <a:xfrm>
            <a:off x="3689819" y="2932520"/>
            <a:ext cx="4850739" cy="2388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580AF072-82BF-1543-8953-D745A91002F0}"/>
              </a:ext>
            </a:extLst>
          </p:cNvPr>
          <p:cNvSpPr/>
          <p:nvPr/>
        </p:nvSpPr>
        <p:spPr>
          <a:xfrm>
            <a:off x="6103669" y="856176"/>
            <a:ext cx="2438676" cy="4268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6884BF7F-3E2F-5945-8A81-5D998F2D6942}"/>
              </a:ext>
            </a:extLst>
          </p:cNvPr>
          <p:cNvSpPr/>
          <p:nvPr/>
        </p:nvSpPr>
        <p:spPr>
          <a:xfrm>
            <a:off x="3713033" y="866314"/>
            <a:ext cx="2308904" cy="4055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Histogram&#10;&#10;Description automatically generated">
            <a:extLst>
              <a:ext uri="{FF2B5EF4-FFF2-40B4-BE49-F238E27FC236}">
                <a16:creationId xmlns:a16="http://schemas.microsoft.com/office/drawing/2014/main" id="{10FE5912-6738-F64E-B4A5-2C53F49C5F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21"/>
          <a:stretch/>
        </p:blipFill>
        <p:spPr>
          <a:xfrm>
            <a:off x="5149299" y="4328291"/>
            <a:ext cx="1615226" cy="2304871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99B67C0-3C31-744E-BC1A-C5EB515780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" r="49778" b="5792"/>
          <a:stretch/>
        </p:blipFill>
        <p:spPr>
          <a:xfrm>
            <a:off x="2237080" y="3335710"/>
            <a:ext cx="1316606" cy="1315055"/>
          </a:xfrm>
          <a:prstGeom prst="rect">
            <a:avLst/>
          </a:prstGeom>
        </p:spPr>
      </p:pic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8B8532F4-A05A-5843-BA7D-8918A7A508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02" y="4332492"/>
            <a:ext cx="1437919" cy="230067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DCD2591-B58D-4299-8575-D83E3B5335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97" y="5156286"/>
            <a:ext cx="749049" cy="685985"/>
          </a:xfrm>
          <a:prstGeom prst="rect">
            <a:avLst/>
          </a:prstGeom>
        </p:spPr>
      </p:pic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0A410BBC-E1F0-C940-B9FD-2E3DE6D0800F}"/>
              </a:ext>
            </a:extLst>
          </p:cNvPr>
          <p:cNvSpPr/>
          <p:nvPr/>
        </p:nvSpPr>
        <p:spPr>
          <a:xfrm>
            <a:off x="8654972" y="904980"/>
            <a:ext cx="3418135" cy="2026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478114-8B08-5241-909D-E208B9720096}"/>
              </a:ext>
            </a:extLst>
          </p:cNvPr>
          <p:cNvSpPr/>
          <p:nvPr/>
        </p:nvSpPr>
        <p:spPr>
          <a:xfrm>
            <a:off x="300327" y="4407660"/>
            <a:ext cx="1960086" cy="3525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9F2088A-1DC2-48B3-A4DD-9CD067A88C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2838" y="968221"/>
            <a:ext cx="1380684" cy="10743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ADCC18-F826-4BEA-9967-37AF6747D384}"/>
              </a:ext>
            </a:extLst>
          </p:cNvPr>
          <p:cNvSpPr/>
          <p:nvPr/>
        </p:nvSpPr>
        <p:spPr>
          <a:xfrm>
            <a:off x="103402" y="627935"/>
            <a:ext cx="3493406" cy="20178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3006E-3BD8-446E-9F7A-9783C3C2196A}"/>
              </a:ext>
            </a:extLst>
          </p:cNvPr>
          <p:cNvSpPr txBox="1"/>
          <p:nvPr/>
        </p:nvSpPr>
        <p:spPr>
          <a:xfrm>
            <a:off x="-136434" y="40172"/>
            <a:ext cx="1246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accounting of ponderosa pine forests across the interior western U. S. based on tree-ring and forest inventory data</a:t>
            </a:r>
            <a:endParaRPr lang="en-US" sz="2000" i="1" spc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1054A-C6EF-4F72-AB13-F3E3D28B2632}"/>
              </a:ext>
            </a:extLst>
          </p:cNvPr>
          <p:cNvSpPr txBox="1"/>
          <p:nvPr/>
        </p:nvSpPr>
        <p:spPr>
          <a:xfrm>
            <a:off x="954852" y="57066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100" dirty="0"/>
              <a:t>1. Motivation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AA9BD3-631A-442F-9429-FA72839C3ACF}"/>
              </a:ext>
            </a:extLst>
          </p:cNvPr>
          <p:cNvSpPr txBox="1"/>
          <p:nvPr/>
        </p:nvSpPr>
        <p:spPr>
          <a:xfrm>
            <a:off x="909120" y="2619508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100" dirty="0"/>
              <a:t>2. Data Fusion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B428C2B-0F4D-4542-B507-03B1D5CF359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6645" r="5560" b="19913"/>
          <a:stretch/>
        </p:blipFill>
        <p:spPr>
          <a:xfrm>
            <a:off x="313320" y="3353102"/>
            <a:ext cx="705517" cy="46850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939720B-4F6A-4AC5-B900-E86AB621FC59}"/>
              </a:ext>
            </a:extLst>
          </p:cNvPr>
          <p:cNvSpPr txBox="1"/>
          <p:nvPr/>
        </p:nvSpPr>
        <p:spPr>
          <a:xfrm>
            <a:off x="1155571" y="340247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D4B5E8-DB0D-4B89-A447-AFA9A62454A9}"/>
              </a:ext>
            </a:extLst>
          </p:cNvPr>
          <p:cNvSpPr/>
          <p:nvPr/>
        </p:nvSpPr>
        <p:spPr>
          <a:xfrm>
            <a:off x="1133295" y="3157806"/>
            <a:ext cx="12287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spc="30" dirty="0">
                <a:solidFill>
                  <a:prstClr val="black"/>
                </a:solidFill>
              </a:rPr>
              <a:t>Forest Inventory</a:t>
            </a:r>
            <a:r>
              <a:rPr lang="en-US" sz="800" spc="30" dirty="0">
                <a:solidFill>
                  <a:prstClr val="black"/>
                </a:solidFill>
              </a:rPr>
              <a:t> and </a:t>
            </a:r>
            <a:r>
              <a:rPr lang="en-US" sz="800" b="1" spc="30" dirty="0">
                <a:solidFill>
                  <a:prstClr val="black"/>
                </a:solidFill>
              </a:rPr>
              <a:t>Analysis</a:t>
            </a:r>
            <a:r>
              <a:rPr lang="en-US" sz="800" spc="30" dirty="0">
                <a:solidFill>
                  <a:prstClr val="black"/>
                </a:solidFill>
              </a:rPr>
              <a:t> (</a:t>
            </a:r>
            <a:r>
              <a:rPr lang="en-US" sz="800" b="1" spc="30" dirty="0">
                <a:solidFill>
                  <a:prstClr val="black"/>
                </a:solidFill>
              </a:rPr>
              <a:t>FIA</a:t>
            </a:r>
            <a:r>
              <a:rPr lang="en-US" sz="800" spc="30" dirty="0">
                <a:solidFill>
                  <a:prstClr val="black"/>
                </a:solidFill>
              </a:rPr>
              <a:t>) program</a:t>
            </a:r>
            <a:endParaRPr lang="en-US" sz="800" spc="3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D98F3C-D4FC-4901-AE6A-7F61922FE76B}"/>
              </a:ext>
            </a:extLst>
          </p:cNvPr>
          <p:cNvSpPr/>
          <p:nvPr/>
        </p:nvSpPr>
        <p:spPr>
          <a:xfrm>
            <a:off x="-92083" y="3940684"/>
            <a:ext cx="13291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prstClr val="black"/>
                </a:solidFill>
              </a:rPr>
              <a:t>annual resolution</a:t>
            </a:r>
          </a:p>
          <a:p>
            <a:pPr algn="r"/>
            <a:r>
              <a:rPr lang="en-US" sz="800" b="1" dirty="0">
                <a:solidFill>
                  <a:prstClr val="black"/>
                </a:solidFill>
              </a:rPr>
              <a:t>climate response</a:t>
            </a:r>
          </a:p>
          <a:p>
            <a:pPr algn="r"/>
            <a:r>
              <a:rPr lang="en-US" sz="800" dirty="0">
                <a:solidFill>
                  <a:prstClr val="black"/>
                </a:solidFill>
              </a:rPr>
              <a:t>temporal depth</a:t>
            </a:r>
            <a:endParaRPr lang="en-US" sz="8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BC3B369-C8C0-4A04-AAD0-3A17A6E652EC}"/>
              </a:ext>
            </a:extLst>
          </p:cNvPr>
          <p:cNvSpPr/>
          <p:nvPr/>
        </p:nvSpPr>
        <p:spPr>
          <a:xfrm>
            <a:off x="1210652" y="3931772"/>
            <a:ext cx="1002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</a:rPr>
              <a:t>covariate data</a:t>
            </a:r>
          </a:p>
          <a:p>
            <a:r>
              <a:rPr lang="en-US" sz="800" dirty="0">
                <a:solidFill>
                  <a:prstClr val="black"/>
                </a:solidFill>
              </a:rPr>
              <a:t>tree size</a:t>
            </a:r>
          </a:p>
          <a:p>
            <a:r>
              <a:rPr lang="en-US" sz="800" dirty="0">
                <a:solidFill>
                  <a:prstClr val="black"/>
                </a:solidFill>
              </a:rPr>
              <a:t>stand competition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38DFD0-7F26-DC4D-BCDF-0C80B734B3D9}"/>
              </a:ext>
            </a:extLst>
          </p:cNvPr>
          <p:cNvGrpSpPr/>
          <p:nvPr/>
        </p:nvGrpSpPr>
        <p:grpSpPr>
          <a:xfrm>
            <a:off x="10385583" y="5848933"/>
            <a:ext cx="514974" cy="842371"/>
            <a:chOff x="10460659" y="5854495"/>
            <a:chExt cx="514974" cy="8423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B131A9-69DF-4ED3-B065-B13A305B9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3" t="5477" r="26542" b="21689"/>
            <a:stretch/>
          </p:blipFill>
          <p:spPr>
            <a:xfrm>
              <a:off x="10460659" y="5854495"/>
              <a:ext cx="513044" cy="764089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BEF560-1096-4F80-BAE4-6F9B727CB7B6}"/>
                </a:ext>
              </a:extLst>
            </p:cNvPr>
            <p:cNvSpPr txBox="1"/>
            <p:nvPr/>
          </p:nvSpPr>
          <p:spPr>
            <a:xfrm>
              <a:off x="10465163" y="6481422"/>
              <a:ext cx="510470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Shaw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D37302D-6A1F-4786-AA05-38549546A5AB}"/>
              </a:ext>
            </a:extLst>
          </p:cNvPr>
          <p:cNvSpPr txBox="1"/>
          <p:nvPr/>
        </p:nvSpPr>
        <p:spPr>
          <a:xfrm>
            <a:off x="72173" y="809193"/>
            <a:ext cx="357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Feedbacks between forests and climate lead to high uncertainty about the future land carbon sink.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2687C25-0A5A-43ED-8972-5407FEDDCD4A}"/>
              </a:ext>
            </a:extLst>
          </p:cNvPr>
          <p:cNvSpPr txBox="1"/>
          <p:nvPr/>
        </p:nvSpPr>
        <p:spPr>
          <a:xfrm>
            <a:off x="100943" y="2048389"/>
            <a:ext cx="3443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 take an </a:t>
            </a:r>
            <a:r>
              <a:rPr lang="en-US" sz="800" b="1" dirty="0"/>
              <a:t>ecological forecasting</a:t>
            </a:r>
            <a:r>
              <a:rPr lang="en-US" sz="800" dirty="0"/>
              <a:t> approach to model and quantify uncertainty around the forest-climate feedback. We apply ecological forecasting principles (data fusion, model validation, uncertainty quantification), to </a:t>
            </a:r>
            <a:r>
              <a:rPr lang="en-US" sz="800" i="1" dirty="0"/>
              <a:t>build a carbon forecasting system from a forest carbon monitoring system</a:t>
            </a:r>
            <a:r>
              <a:rPr lang="en-US" sz="800" dirty="0"/>
              <a:t>.</a:t>
            </a:r>
          </a:p>
        </p:txBody>
      </p:sp>
      <p:cxnSp>
        <p:nvCxnSpPr>
          <p:cNvPr id="137" name="Curved Connector 11">
            <a:extLst>
              <a:ext uri="{FF2B5EF4-FFF2-40B4-BE49-F238E27FC236}">
                <a16:creationId xmlns:a16="http://schemas.microsoft.com/office/drawing/2014/main" id="{6AFD7C9E-7B6B-43C3-89ED-D811E43FFBD8}"/>
              </a:ext>
            </a:extLst>
          </p:cNvPr>
          <p:cNvCxnSpPr/>
          <p:nvPr/>
        </p:nvCxnSpPr>
        <p:spPr>
          <a:xfrm rot="16200000" flipH="1">
            <a:off x="941978" y="955775"/>
            <a:ext cx="3153" cy="734136"/>
          </a:xfrm>
          <a:prstGeom prst="curvedConnector3">
            <a:avLst>
              <a:gd name="adj1" fmla="val -4448625"/>
            </a:avLst>
          </a:prstGeom>
          <a:ln w="412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5">
            <a:extLst>
              <a:ext uri="{FF2B5EF4-FFF2-40B4-BE49-F238E27FC236}">
                <a16:creationId xmlns:a16="http://schemas.microsoft.com/office/drawing/2014/main" id="{3E43D81C-34E6-414A-AB46-3172D5CF0C9B}"/>
              </a:ext>
            </a:extLst>
          </p:cNvPr>
          <p:cNvCxnSpPr/>
          <p:nvPr/>
        </p:nvCxnSpPr>
        <p:spPr>
          <a:xfrm rot="5400000" flipH="1">
            <a:off x="938963" y="1419581"/>
            <a:ext cx="3154" cy="736134"/>
          </a:xfrm>
          <a:prstGeom prst="curvedConnector3">
            <a:avLst>
              <a:gd name="adj1" fmla="val -5882594"/>
            </a:avLst>
          </a:prstGeom>
          <a:ln w="412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97168CB-0C6B-47AD-B00A-0E51010A68E2}"/>
              </a:ext>
            </a:extLst>
          </p:cNvPr>
          <p:cNvGrpSpPr/>
          <p:nvPr/>
        </p:nvGrpSpPr>
        <p:grpSpPr>
          <a:xfrm>
            <a:off x="38937" y="1431894"/>
            <a:ext cx="1712835" cy="153293"/>
            <a:chOff x="5682182" y="1230420"/>
            <a:chExt cx="6570173" cy="627715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EF98933-5698-48C9-9017-C146AB98F6D7}"/>
                </a:ext>
              </a:extLst>
            </p:cNvPr>
            <p:cNvSpPr txBox="1"/>
            <p:nvPr/>
          </p:nvSpPr>
          <p:spPr>
            <a:xfrm>
              <a:off x="5682182" y="1230420"/>
              <a:ext cx="2177722" cy="598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Forests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DEAF1EA-1FC5-4E5F-9573-C156A6699B23}"/>
                </a:ext>
              </a:extLst>
            </p:cNvPr>
            <p:cNvSpPr txBox="1"/>
            <p:nvPr/>
          </p:nvSpPr>
          <p:spPr>
            <a:xfrm>
              <a:off x="9976083" y="1259838"/>
              <a:ext cx="2276272" cy="598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Climate</a:t>
              </a:r>
            </a:p>
          </p:txBody>
        </p: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D9613D25-529F-4B69-9A77-666C58A970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t="20216" r="20719" b="19694"/>
          <a:stretch/>
        </p:blipFill>
        <p:spPr>
          <a:xfrm>
            <a:off x="729925" y="1385283"/>
            <a:ext cx="442070" cy="40914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1E4958D7-C945-4963-A540-0D554D4FD00B}"/>
              </a:ext>
            </a:extLst>
          </p:cNvPr>
          <p:cNvSpPr txBox="1"/>
          <p:nvPr/>
        </p:nvSpPr>
        <p:spPr>
          <a:xfrm>
            <a:off x="2141876" y="1101228"/>
            <a:ext cx="54996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Friedlingstein et al. 2014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8D4C3-8A52-4815-8918-D8A5944387C2}"/>
              </a:ext>
            </a:extLst>
          </p:cNvPr>
          <p:cNvSpPr txBox="1"/>
          <p:nvPr/>
        </p:nvSpPr>
        <p:spPr>
          <a:xfrm>
            <a:off x="4626330" y="568266"/>
            <a:ext cx="279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100" dirty="0"/>
              <a:t>3. Ecological Forecasting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49071-3DC1-4F4C-9093-58727FAB4DEE}"/>
              </a:ext>
            </a:extLst>
          </p:cNvPr>
          <p:cNvSpPr txBox="1"/>
          <p:nvPr/>
        </p:nvSpPr>
        <p:spPr>
          <a:xfrm>
            <a:off x="3642062" y="2904104"/>
            <a:ext cx="494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C). Estimate tree and stand-level biomass from diameter forecasts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AC84E74-6BA9-A14D-AC02-79244BFA7555}"/>
              </a:ext>
            </a:extLst>
          </p:cNvPr>
          <p:cNvSpPr txBox="1"/>
          <p:nvPr/>
        </p:nvSpPr>
        <p:spPr>
          <a:xfrm>
            <a:off x="241917" y="4373601"/>
            <a:ext cx="20865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spc="100" dirty="0"/>
              <a:t>Data Assimilation</a:t>
            </a:r>
          </a:p>
          <a:p>
            <a:pPr algn="ctr"/>
            <a:r>
              <a:rPr lang="en-US" sz="1000" i="1" spc="100" dirty="0"/>
              <a:t>(Bayesian State-space model)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2065DB-098D-8242-BC63-C5D73AC92653}"/>
              </a:ext>
            </a:extLst>
          </p:cNvPr>
          <p:cNvCxnSpPr>
            <a:cxnSpLocks/>
          </p:cNvCxnSpPr>
          <p:nvPr/>
        </p:nvCxnSpPr>
        <p:spPr>
          <a:xfrm>
            <a:off x="286982" y="4091340"/>
            <a:ext cx="201514" cy="26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F16DAE-ABD4-0A4B-BC28-D06E0EEB72FD}"/>
              </a:ext>
            </a:extLst>
          </p:cNvPr>
          <p:cNvSpPr txBox="1"/>
          <p:nvPr/>
        </p:nvSpPr>
        <p:spPr>
          <a:xfrm>
            <a:off x="72173" y="5172756"/>
            <a:ext cx="68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Estimate true </a:t>
            </a:r>
            <a:r>
              <a:rPr lang="en-US" sz="800" b="1" dirty="0"/>
              <a:t>DBH</a:t>
            </a:r>
            <a:r>
              <a:rPr lang="en-US" sz="800" dirty="0"/>
              <a:t> + uncertainty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DEDC24A-60C9-1049-93F7-7EBEC99B2059}"/>
              </a:ext>
            </a:extLst>
          </p:cNvPr>
          <p:cNvSpPr txBox="1"/>
          <p:nvPr/>
        </p:nvSpPr>
        <p:spPr>
          <a:xfrm>
            <a:off x="56969" y="5933008"/>
            <a:ext cx="7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Estimate true </a:t>
            </a:r>
            <a:r>
              <a:rPr lang="en-US" sz="800" b="1" dirty="0"/>
              <a:t>increment</a:t>
            </a:r>
            <a:r>
              <a:rPr lang="en-US" sz="800" dirty="0"/>
              <a:t> + uncertainty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1066A2-4E1F-3D4C-B662-61B0A401E774}"/>
              </a:ext>
            </a:extLst>
          </p:cNvPr>
          <p:cNvGrpSpPr/>
          <p:nvPr/>
        </p:nvGrpSpPr>
        <p:grpSpPr>
          <a:xfrm>
            <a:off x="11522751" y="5854157"/>
            <a:ext cx="555926" cy="834459"/>
            <a:chOff x="11553457" y="5858411"/>
            <a:chExt cx="555926" cy="834459"/>
          </a:xfrm>
        </p:grpSpPr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92BD17AA-F035-4E61-9A2B-8140772D8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6" t="26474" r="41249" b="19806"/>
            <a:stretch/>
          </p:blipFill>
          <p:spPr>
            <a:xfrm rot="5400000">
              <a:off x="11514312" y="5902986"/>
              <a:ext cx="639646" cy="550496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4677D31-DF5E-024C-8B91-4D2D944BD93B}"/>
                </a:ext>
              </a:extLst>
            </p:cNvPr>
            <p:cNvSpPr txBox="1"/>
            <p:nvPr/>
          </p:nvSpPr>
          <p:spPr>
            <a:xfrm>
              <a:off x="11553457" y="6477426"/>
              <a:ext cx="555926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Evans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EF4A5A-2B4A-A548-B1BB-8361790C533C}"/>
              </a:ext>
            </a:extLst>
          </p:cNvPr>
          <p:cNvGrpSpPr/>
          <p:nvPr/>
        </p:nvGrpSpPr>
        <p:grpSpPr>
          <a:xfrm>
            <a:off x="10950057" y="5862627"/>
            <a:ext cx="518835" cy="832565"/>
            <a:chOff x="11023491" y="5860842"/>
            <a:chExt cx="518835" cy="832565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C06E5088-712A-417C-87AF-08A603F4D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7" r="20826" b="23791"/>
            <a:stretch/>
          </p:blipFill>
          <p:spPr>
            <a:xfrm>
              <a:off x="11023491" y="5860842"/>
              <a:ext cx="510470" cy="69039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7BBBE2C-E415-B34C-A49C-90E0BBF5E931}"/>
                </a:ext>
              </a:extLst>
            </p:cNvPr>
            <p:cNvSpPr txBox="1"/>
            <p:nvPr/>
          </p:nvSpPr>
          <p:spPr>
            <a:xfrm>
              <a:off x="11024230" y="6477963"/>
              <a:ext cx="518096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DeRose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81DA1F-AD11-B145-BB9C-686E1CED03E8}"/>
              </a:ext>
            </a:extLst>
          </p:cNvPr>
          <p:cNvGrpSpPr/>
          <p:nvPr/>
        </p:nvGrpSpPr>
        <p:grpSpPr>
          <a:xfrm>
            <a:off x="9220734" y="5848933"/>
            <a:ext cx="515883" cy="840417"/>
            <a:chOff x="10043707" y="4941050"/>
            <a:chExt cx="515883" cy="8561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6D46A6-BF06-42DE-839F-D6F4D8770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4" t="8035" r="18791" b="12232"/>
            <a:stretch/>
          </p:blipFill>
          <p:spPr>
            <a:xfrm>
              <a:off x="10043707" y="4941050"/>
              <a:ext cx="515883" cy="72822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13ECCB3-95BA-CE45-B49B-52FAE68131CF}"/>
                </a:ext>
              </a:extLst>
            </p:cNvPr>
            <p:cNvSpPr txBox="1"/>
            <p:nvPr/>
          </p:nvSpPr>
          <p:spPr>
            <a:xfrm>
              <a:off x="10045841" y="5577744"/>
              <a:ext cx="513256" cy="2194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Dietze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6C91C-A07F-1045-8807-DB23FA8D145A}"/>
              </a:ext>
            </a:extLst>
          </p:cNvPr>
          <p:cNvGrpSpPr/>
          <p:nvPr/>
        </p:nvGrpSpPr>
        <p:grpSpPr>
          <a:xfrm>
            <a:off x="9778204" y="5845004"/>
            <a:ext cx="566772" cy="845984"/>
            <a:chOff x="9831620" y="5854495"/>
            <a:chExt cx="566772" cy="845984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7E9CFFB-E643-4363-AEE3-367BED521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4" t="533" r="8696" b="25137"/>
            <a:stretch/>
          </p:blipFill>
          <p:spPr>
            <a:xfrm>
              <a:off x="9833463" y="5854495"/>
              <a:ext cx="563584" cy="720694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6F2EC86-02C3-834E-8291-59EF754A5380}"/>
                </a:ext>
              </a:extLst>
            </p:cNvPr>
            <p:cNvSpPr txBox="1"/>
            <p:nvPr/>
          </p:nvSpPr>
          <p:spPr>
            <a:xfrm>
              <a:off x="9831620" y="6485035"/>
              <a:ext cx="566772" cy="2154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spc="10" dirty="0"/>
                <a:t>Finley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37FB40-FE3C-E343-94FE-B092B1F06EA9}"/>
              </a:ext>
            </a:extLst>
          </p:cNvPr>
          <p:cNvGrpSpPr/>
          <p:nvPr/>
        </p:nvGrpSpPr>
        <p:grpSpPr>
          <a:xfrm>
            <a:off x="8637942" y="5858630"/>
            <a:ext cx="521185" cy="829986"/>
            <a:chOff x="10026293" y="5808102"/>
            <a:chExt cx="521185" cy="829986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00803DE-B1B3-4ABA-B476-A84A7C06D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7" t="10074" r="10017" b="18239"/>
            <a:stretch/>
          </p:blipFill>
          <p:spPr>
            <a:xfrm>
              <a:off x="10034434" y="5808102"/>
              <a:ext cx="513044" cy="714466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9FF915F-9B8A-8F4C-B67B-BC2FF1846414}"/>
                </a:ext>
              </a:extLst>
            </p:cNvPr>
            <p:cNvSpPr txBox="1"/>
            <p:nvPr/>
          </p:nvSpPr>
          <p:spPr>
            <a:xfrm>
              <a:off x="10026293" y="6430339"/>
              <a:ext cx="521134" cy="2077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i="1" spc="10" dirty="0"/>
                <a:t>Heilman</a:t>
              </a:r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0C73DB3-D2AB-F241-B2E6-B845E246450E}"/>
              </a:ext>
            </a:extLst>
          </p:cNvPr>
          <p:cNvSpPr/>
          <p:nvPr/>
        </p:nvSpPr>
        <p:spPr>
          <a:xfrm>
            <a:off x="3645327" y="636386"/>
            <a:ext cx="4916684" cy="606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995EF71-24DC-D74C-8584-81A0F9FB7CC9}"/>
              </a:ext>
            </a:extLst>
          </p:cNvPr>
          <p:cNvSpPr txBox="1"/>
          <p:nvPr/>
        </p:nvSpPr>
        <p:spPr>
          <a:xfrm>
            <a:off x="8841122" y="596743"/>
            <a:ext cx="31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pc="100" dirty="0"/>
              <a:t>4. What we have learned…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013A4C8-6872-BD4F-90C7-AB01FEAE9031}"/>
              </a:ext>
            </a:extLst>
          </p:cNvPr>
          <p:cNvSpPr txBox="1"/>
          <p:nvPr/>
        </p:nvSpPr>
        <p:spPr>
          <a:xfrm>
            <a:off x="8869012" y="874873"/>
            <a:ext cx="3478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Patterns &amp; drivers of C cycling across spatial scales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D488A4DB-CA3F-EB43-B9C1-CC2DB53AAC9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98221" y="5446629"/>
            <a:ext cx="725773" cy="161282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8A4E245F-CE84-A24C-A764-FCFE09A332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697" y="5328493"/>
            <a:ext cx="412659" cy="415908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E0F9421E-3999-2F49-8CEE-7D91678482A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65" y="5435981"/>
            <a:ext cx="694640" cy="191361"/>
          </a:xfrm>
          <a:prstGeom prst="rect">
            <a:avLst/>
          </a:prstGeom>
        </p:spPr>
      </p:pic>
      <p:sp>
        <p:nvSpPr>
          <p:cNvPr id="1040" name="TextBox 1039">
            <a:extLst>
              <a:ext uri="{FF2B5EF4-FFF2-40B4-BE49-F238E27FC236}">
                <a16:creationId xmlns:a16="http://schemas.microsoft.com/office/drawing/2014/main" id="{DA2CA539-95F1-FE42-82A3-38AC42E5F782}"/>
              </a:ext>
            </a:extLst>
          </p:cNvPr>
          <p:cNvSpPr txBox="1"/>
          <p:nvPr/>
        </p:nvSpPr>
        <p:spPr>
          <a:xfrm>
            <a:off x="3689880" y="914565"/>
            <a:ext cx="262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A). Estimate drivers of Tree Growth</a:t>
            </a:r>
          </a:p>
        </p:txBody>
      </p: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0B60E833-C71E-6E4C-B0B9-3DBF04F1FF40}"/>
              </a:ext>
            </a:extLst>
          </p:cNvPr>
          <p:cNvCxnSpPr>
            <a:cxnSpLocks/>
          </p:cNvCxnSpPr>
          <p:nvPr/>
        </p:nvCxnSpPr>
        <p:spPr>
          <a:xfrm flipV="1">
            <a:off x="2133974" y="1462499"/>
            <a:ext cx="949815" cy="392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>
            <a:extLst>
              <a:ext uri="{FF2B5EF4-FFF2-40B4-BE49-F238E27FC236}">
                <a16:creationId xmlns:a16="http://schemas.microsoft.com/office/drawing/2014/main" id="{E3E8ABE5-A76A-D64E-B021-0013DCBEACAB}"/>
              </a:ext>
            </a:extLst>
          </p:cNvPr>
          <p:cNvSpPr txBox="1"/>
          <p:nvPr/>
        </p:nvSpPr>
        <p:spPr>
          <a:xfrm>
            <a:off x="3134532" y="1037598"/>
            <a:ext cx="4767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E7E837A-149A-E542-8EA8-B16BE05D2CA7}"/>
              </a:ext>
            </a:extLst>
          </p:cNvPr>
          <p:cNvSpPr txBox="1"/>
          <p:nvPr/>
        </p:nvSpPr>
        <p:spPr>
          <a:xfrm>
            <a:off x="3190930" y="1618260"/>
            <a:ext cx="4767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sink</a:t>
            </a:r>
          </a:p>
        </p:txBody>
      </p:sp>
      <p:pic>
        <p:nvPicPr>
          <p:cNvPr id="1048" name="Graphic 1047" descr="Help">
            <a:extLst>
              <a:ext uri="{FF2B5EF4-FFF2-40B4-BE49-F238E27FC236}">
                <a16:creationId xmlns:a16="http://schemas.microsoft.com/office/drawing/2014/main" id="{DD7DD6B4-3A08-4043-BE1D-36A75BA7E3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84054" y="1234130"/>
            <a:ext cx="369761" cy="369761"/>
          </a:xfrm>
          <a:prstGeom prst="rect">
            <a:avLst/>
          </a:prstGeom>
        </p:spPr>
      </p:pic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4B53C2-ACE4-A449-991F-3B00F8F99BF6}"/>
              </a:ext>
            </a:extLst>
          </p:cNvPr>
          <p:cNvCxnSpPr>
            <a:cxnSpLocks/>
          </p:cNvCxnSpPr>
          <p:nvPr/>
        </p:nvCxnSpPr>
        <p:spPr>
          <a:xfrm flipH="1">
            <a:off x="2076838" y="4082952"/>
            <a:ext cx="273916" cy="283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2">
            <a:extLst>
              <a:ext uri="{FF2B5EF4-FFF2-40B4-BE49-F238E27FC236}">
                <a16:creationId xmlns:a16="http://schemas.microsoft.com/office/drawing/2014/main" id="{84B3CF6F-2CB0-6E4A-B43A-8FA6AD608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5" t="91603" r="14495" b="1485"/>
          <a:stretch/>
        </p:blipFill>
        <p:spPr bwMode="auto">
          <a:xfrm>
            <a:off x="6627888" y="2427286"/>
            <a:ext cx="1454693" cy="20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95ED0857-43EE-2647-9653-50857A41DBA1}"/>
              </a:ext>
            </a:extLst>
          </p:cNvPr>
          <p:cNvSpPr/>
          <p:nvPr/>
        </p:nvSpPr>
        <p:spPr>
          <a:xfrm>
            <a:off x="2341215" y="4663997"/>
            <a:ext cx="1159002" cy="1434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i="1" dirty="0">
                <a:solidFill>
                  <a:schemeClr val="tx1"/>
                </a:solidFill>
              </a:rPr>
              <a:t>Pinus ponderosa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B807FE-1043-0649-A171-A4B66DBDF64F}"/>
              </a:ext>
            </a:extLst>
          </p:cNvPr>
          <p:cNvGrpSpPr/>
          <p:nvPr/>
        </p:nvGrpSpPr>
        <p:grpSpPr>
          <a:xfrm>
            <a:off x="9714801" y="1128490"/>
            <a:ext cx="1558138" cy="547708"/>
            <a:chOff x="10671075" y="4306986"/>
            <a:chExt cx="1022620" cy="837736"/>
          </a:xfrm>
        </p:grpSpPr>
        <p:sp>
          <p:nvSpPr>
            <p:cNvPr id="162" name="Rounded Rectangle 161">
              <a:extLst>
                <a:ext uri="{FF2B5EF4-FFF2-40B4-BE49-F238E27FC236}">
                  <a16:creationId xmlns:a16="http://schemas.microsoft.com/office/drawing/2014/main" id="{3290B4B3-9FF6-B043-917C-1E309812196F}"/>
                </a:ext>
              </a:extLst>
            </p:cNvPr>
            <p:cNvSpPr/>
            <p:nvPr/>
          </p:nvSpPr>
          <p:spPr>
            <a:xfrm>
              <a:off x="11019708" y="4306986"/>
              <a:ext cx="673987" cy="462409"/>
            </a:xfrm>
            <a:prstGeom prst="roundRect">
              <a:avLst/>
            </a:prstGeom>
            <a:solidFill>
              <a:schemeClr val="tx2">
                <a:lumMod val="50000"/>
                <a:alpha val="6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/>
                <a:t>region</a:t>
              </a:r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4A995F1-DE23-4C47-B69A-DB9AAC35590B}"/>
                </a:ext>
              </a:extLst>
            </p:cNvPr>
            <p:cNvSpPr/>
            <p:nvPr/>
          </p:nvSpPr>
          <p:spPr>
            <a:xfrm>
              <a:off x="10868491" y="4592542"/>
              <a:ext cx="495197" cy="373969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900" dirty="0"/>
                <a:t>stand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A323576-E825-C243-94E7-4FD48F8F2441}"/>
                </a:ext>
              </a:extLst>
            </p:cNvPr>
            <p:cNvSpPr/>
            <p:nvPr/>
          </p:nvSpPr>
          <p:spPr>
            <a:xfrm>
              <a:off x="10671075" y="4862526"/>
              <a:ext cx="407825" cy="2821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tree</a:t>
              </a:r>
            </a:p>
          </p:txBody>
        </p:sp>
      </p:grpSp>
      <p:pic>
        <p:nvPicPr>
          <p:cNvPr id="166" name="Picture 2">
            <a:extLst>
              <a:ext uri="{FF2B5EF4-FFF2-40B4-BE49-F238E27FC236}">
                <a16:creationId xmlns:a16="http://schemas.microsoft.com/office/drawing/2014/main" id="{43617559-C47A-3A44-B35E-9088871AF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t="45758" r="33465" b="8639"/>
          <a:stretch/>
        </p:blipFill>
        <p:spPr bwMode="auto">
          <a:xfrm>
            <a:off x="6232930" y="1500287"/>
            <a:ext cx="1054079" cy="9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40BF9EB7-634A-8D47-8524-5C25B1F2E6E3}"/>
              </a:ext>
            </a:extLst>
          </p:cNvPr>
          <p:cNvSpPr txBox="1"/>
          <p:nvPr/>
        </p:nvSpPr>
        <p:spPr>
          <a:xfrm rot="16200000">
            <a:off x="5705404" y="1768787"/>
            <a:ext cx="800207" cy="274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" dirty="0"/>
              <a:t>Forecasted diameter (cm)</a:t>
            </a:r>
          </a:p>
        </p:txBody>
      </p:sp>
      <p:pic>
        <p:nvPicPr>
          <p:cNvPr id="174" name="Picture 17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E239F83-3E50-F146-8BD1-2450FD7B2FD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7" t="81007" r="25515" b="3290"/>
          <a:stretch/>
        </p:blipFill>
        <p:spPr>
          <a:xfrm>
            <a:off x="2172486" y="5964727"/>
            <a:ext cx="1359917" cy="63407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E96DF7CA-559E-1848-AD0D-612ABBB713F4}"/>
              </a:ext>
            </a:extLst>
          </p:cNvPr>
          <p:cNvSpPr txBox="1"/>
          <p:nvPr/>
        </p:nvSpPr>
        <p:spPr>
          <a:xfrm>
            <a:off x="2071512" y="5123160"/>
            <a:ext cx="857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*</a:t>
            </a:r>
            <a:r>
              <a:rPr lang="en-US" sz="700" dirty="0"/>
              <a:t>Ongoing USFS surveys are an opportunity to continuously validate and update models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486CA01-6BAC-764B-929C-A6F030F07CC9}"/>
              </a:ext>
            </a:extLst>
          </p:cNvPr>
          <p:cNvSpPr/>
          <p:nvPr/>
        </p:nvSpPr>
        <p:spPr>
          <a:xfrm>
            <a:off x="4300249" y="6657892"/>
            <a:ext cx="30899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 NSF Macrosystems Biology-ECA Award # 1802893</a:t>
            </a:r>
            <a:endParaRPr lang="en-US" sz="1000" spc="30" dirty="0"/>
          </a:p>
        </p:txBody>
      </p:sp>
      <p:pic>
        <p:nvPicPr>
          <p:cNvPr id="48" name="Picture 4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18C3C0C-7CC8-5C40-8592-12C83DBD50B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0"/>
          <a:stretch/>
        </p:blipFill>
        <p:spPr>
          <a:xfrm>
            <a:off x="712133" y="5043566"/>
            <a:ext cx="1401381" cy="1654757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635BB9D7-41F5-374A-B90D-981DD0EDF182}"/>
              </a:ext>
            </a:extLst>
          </p:cNvPr>
          <p:cNvSpPr/>
          <p:nvPr/>
        </p:nvSpPr>
        <p:spPr>
          <a:xfrm>
            <a:off x="8774757" y="6661418"/>
            <a:ext cx="18283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/>
              <a:t>kellyannheilman@gmail.com</a:t>
            </a:r>
            <a:endParaRPr lang="en-US" sz="1000" spc="3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5C8E6A-B1B3-6E48-B747-1410CD8097B2}"/>
              </a:ext>
            </a:extLst>
          </p:cNvPr>
          <p:cNvSpPr/>
          <p:nvPr/>
        </p:nvSpPr>
        <p:spPr>
          <a:xfrm>
            <a:off x="10689953" y="6655436"/>
            <a:ext cx="18283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Twitter: @</a:t>
            </a:r>
            <a:r>
              <a:rPr lang="en-US" sz="1000" dirty="0" err="1"/>
              <a:t>kelheil</a:t>
            </a:r>
            <a:endParaRPr lang="en-US" sz="1000" spc="3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8B5F801-0EC7-A146-A839-F14BF1A88580}"/>
              </a:ext>
            </a:extLst>
          </p:cNvPr>
          <p:cNvSpPr txBox="1"/>
          <p:nvPr/>
        </p:nvSpPr>
        <p:spPr>
          <a:xfrm>
            <a:off x="5258453" y="2001791"/>
            <a:ext cx="609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*best model for AZ from in &amp; out of sample validation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52267-D43B-9047-BE4E-603C8FCE4843}"/>
              </a:ext>
            </a:extLst>
          </p:cNvPr>
          <p:cNvSpPr/>
          <p:nvPr/>
        </p:nvSpPr>
        <p:spPr>
          <a:xfrm>
            <a:off x="8622121" y="5840500"/>
            <a:ext cx="550194" cy="854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3B7AD05-C5DF-5D4D-B181-8D2800B0A937}"/>
              </a:ext>
            </a:extLst>
          </p:cNvPr>
          <p:cNvSpPr txBox="1"/>
          <p:nvPr/>
        </p:nvSpPr>
        <p:spPr>
          <a:xfrm>
            <a:off x="6034208" y="823973"/>
            <a:ext cx="2572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B). Use posteriors as priors to forecast          diameter &amp; partition uncertainty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6C935FC-EBF1-9144-B7FF-BC56AC3D6C97}"/>
              </a:ext>
            </a:extLst>
          </p:cNvPr>
          <p:cNvGrpSpPr/>
          <p:nvPr/>
        </p:nvGrpSpPr>
        <p:grpSpPr>
          <a:xfrm>
            <a:off x="3761598" y="3204391"/>
            <a:ext cx="3446768" cy="1126364"/>
            <a:chOff x="5598425" y="3409960"/>
            <a:chExt cx="4440330" cy="1386490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ED7F793-4135-2F4D-A6F9-2C316EF8ED3B}"/>
                </a:ext>
              </a:extLst>
            </p:cNvPr>
            <p:cNvSpPr txBox="1"/>
            <p:nvPr/>
          </p:nvSpPr>
          <p:spPr>
            <a:xfrm>
              <a:off x="5598425" y="4217602"/>
              <a:ext cx="573396" cy="185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DIAMETER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B309398-80A8-0B46-85F4-9274D2F2FBA5}"/>
                </a:ext>
              </a:extLst>
            </p:cNvPr>
            <p:cNvSpPr txBox="1"/>
            <p:nvPr/>
          </p:nvSpPr>
          <p:spPr>
            <a:xfrm>
              <a:off x="6533702" y="4084370"/>
              <a:ext cx="913479" cy="378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allometric equations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374E041-9F05-A843-818A-A81BA0BCFFD6}"/>
                </a:ext>
              </a:extLst>
            </p:cNvPr>
            <p:cNvSpPr txBox="1"/>
            <p:nvPr/>
          </p:nvSpPr>
          <p:spPr>
            <a:xfrm>
              <a:off x="8294176" y="3614429"/>
              <a:ext cx="245705" cy="247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∑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2EB5A84-5FA3-D646-AC14-6AEBC542A26A}"/>
                </a:ext>
              </a:extLst>
            </p:cNvPr>
            <p:cNvSpPr txBox="1"/>
            <p:nvPr/>
          </p:nvSpPr>
          <p:spPr>
            <a:xfrm>
              <a:off x="8144361" y="4104212"/>
              <a:ext cx="717433" cy="51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sum across trees</a:t>
              </a:r>
            </a:p>
          </p:txBody>
        </p: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95DE0A09-F6BB-1244-8004-2C24D6274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121" y="3645645"/>
              <a:ext cx="674989" cy="59112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26F72B4-7F9E-0D41-820E-D9B480F79A62}"/>
                </a:ext>
              </a:extLst>
            </p:cNvPr>
            <p:cNvSpPr txBox="1"/>
            <p:nvPr/>
          </p:nvSpPr>
          <p:spPr>
            <a:xfrm>
              <a:off x="8826672" y="3941204"/>
              <a:ext cx="1212083" cy="416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STAND-LEVEL BIOMASS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A8E607A9-08CB-CB46-98D0-C63A01C3B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443" y="3409960"/>
              <a:ext cx="904983" cy="592681"/>
            </a:xfrm>
            <a:prstGeom prst="rect">
              <a:avLst/>
            </a:prstGeom>
          </p:spPr>
        </p:pic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EBA9AF0D-E425-EC4D-8530-C74F3F6D4F7E}"/>
                </a:ext>
              </a:extLst>
            </p:cNvPr>
            <p:cNvGrpSpPr/>
            <p:nvPr/>
          </p:nvGrpSpPr>
          <p:grpSpPr>
            <a:xfrm>
              <a:off x="8867140" y="4286208"/>
              <a:ext cx="1100064" cy="510242"/>
              <a:chOff x="8416807" y="3180959"/>
              <a:chExt cx="2401082" cy="1271706"/>
            </a:xfrm>
          </p:grpSpPr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E016793-5706-5F4F-9088-7E20FD5AC397}"/>
                  </a:ext>
                </a:extLst>
              </p:cNvPr>
              <p:cNvSpPr txBox="1"/>
              <p:nvPr/>
            </p:nvSpPr>
            <p:spPr>
              <a:xfrm>
                <a:off x="8421313" y="3881901"/>
                <a:ext cx="2396576" cy="431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AGB</a:t>
                </a:r>
                <a:r>
                  <a:rPr lang="en-US" sz="800" baseline="-25000" dirty="0"/>
                  <a:t>t+1</a:t>
                </a:r>
                <a:r>
                  <a:rPr lang="en-US" sz="800" dirty="0"/>
                  <a:t> - AGB</a:t>
                </a:r>
                <a:r>
                  <a:rPr lang="en-US" sz="800" baseline="-25000" dirty="0"/>
                  <a:t>t</a:t>
                </a:r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2FD43FC1-1BCF-344D-9484-B1E0A072FDAF}"/>
                  </a:ext>
                </a:extLst>
              </p:cNvPr>
              <p:cNvGrpSpPr/>
              <p:nvPr/>
            </p:nvGrpSpPr>
            <p:grpSpPr>
              <a:xfrm>
                <a:off x="8416807" y="3180959"/>
                <a:ext cx="2373848" cy="1271706"/>
                <a:chOff x="8720032" y="5619295"/>
                <a:chExt cx="2373848" cy="1271706"/>
              </a:xfrm>
            </p:grpSpPr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E53CE72F-15B9-A147-9F75-6DE82A6A7D40}"/>
                    </a:ext>
                  </a:extLst>
                </p:cNvPr>
                <p:cNvSpPr txBox="1"/>
                <p:nvPr/>
              </p:nvSpPr>
              <p:spPr>
                <a:xfrm>
                  <a:off x="8720032" y="5619295"/>
                  <a:ext cx="2373848" cy="10386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BIOMASS INCREMENT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50C2A741-7B74-C740-873B-88B6B91D300E}"/>
                    </a:ext>
                  </a:extLst>
                </p:cNvPr>
                <p:cNvSpPr/>
                <p:nvPr/>
              </p:nvSpPr>
              <p:spPr>
                <a:xfrm>
                  <a:off x="8977147" y="5667965"/>
                  <a:ext cx="1984027" cy="122303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/>
                    <a:t>+</a:t>
                  </a:r>
                </a:p>
              </p:txBody>
            </p:sp>
          </p:grp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0B4AFD4-C31D-4A48-9114-624B1D711515}"/>
                </a:ext>
              </a:extLst>
            </p:cNvPr>
            <p:cNvSpPr txBox="1"/>
            <p:nvPr/>
          </p:nvSpPr>
          <p:spPr>
            <a:xfrm>
              <a:off x="7479776" y="4250498"/>
              <a:ext cx="784846" cy="300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TREE-LEVEL BIOMASS</a:t>
              </a:r>
            </a:p>
          </p:txBody>
        </p:sp>
      </p:grpSp>
      <p:sp>
        <p:nvSpPr>
          <p:cNvPr id="118" name="Right Arrow 12">
            <a:extLst>
              <a:ext uri="{FF2B5EF4-FFF2-40B4-BE49-F238E27FC236}">
                <a16:creationId xmlns:a16="http://schemas.microsoft.com/office/drawing/2014/main" id="{D5594CE5-E9D9-1C4B-A36E-8DBC0349D30C}"/>
              </a:ext>
            </a:extLst>
          </p:cNvPr>
          <p:cNvSpPr/>
          <p:nvPr/>
        </p:nvSpPr>
        <p:spPr>
          <a:xfrm>
            <a:off x="4512842" y="3597203"/>
            <a:ext cx="707683" cy="1438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119" name="Right Arrow 12">
            <a:extLst>
              <a:ext uri="{FF2B5EF4-FFF2-40B4-BE49-F238E27FC236}">
                <a16:creationId xmlns:a16="http://schemas.microsoft.com/office/drawing/2014/main" id="{8DCC7448-B1D4-CD49-A782-70609A10D271}"/>
              </a:ext>
            </a:extLst>
          </p:cNvPr>
          <p:cNvSpPr/>
          <p:nvPr/>
        </p:nvSpPr>
        <p:spPr>
          <a:xfrm>
            <a:off x="5839232" y="3619490"/>
            <a:ext cx="474706" cy="1438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EEEF8E4-248D-5A44-AAC5-D3867221235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95" y="3237421"/>
            <a:ext cx="1367736" cy="911823"/>
          </a:xfrm>
          <a:prstGeom prst="rect">
            <a:avLst/>
          </a:prstGeom>
        </p:spPr>
      </p:pic>
      <p:pic>
        <p:nvPicPr>
          <p:cNvPr id="131" name="Picture 2">
            <a:extLst>
              <a:ext uri="{FF2B5EF4-FFF2-40B4-BE49-F238E27FC236}">
                <a16:creationId xmlns:a16="http://schemas.microsoft.com/office/drawing/2014/main" id="{0CFD79C1-F68F-224E-9FA7-D83B58E1F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t="-1" r="33465" b="54598"/>
          <a:stretch/>
        </p:blipFill>
        <p:spPr bwMode="auto">
          <a:xfrm>
            <a:off x="7488266" y="1496748"/>
            <a:ext cx="1054079" cy="9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41174728-535E-5446-8949-08D4E529912F}"/>
              </a:ext>
            </a:extLst>
          </p:cNvPr>
          <p:cNvSpPr txBox="1"/>
          <p:nvPr/>
        </p:nvSpPr>
        <p:spPr>
          <a:xfrm rot="16200000">
            <a:off x="6990047" y="1789468"/>
            <a:ext cx="800205" cy="274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" dirty="0"/>
              <a:t>Forecasted increment (cm)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5DC394-A7A6-2342-8066-72DDC05BF288}"/>
              </a:ext>
            </a:extLst>
          </p:cNvPr>
          <p:cNvSpPr txBox="1"/>
          <p:nvPr/>
        </p:nvSpPr>
        <p:spPr>
          <a:xfrm>
            <a:off x="5437818" y="4411610"/>
            <a:ext cx="1190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Aboveground Biomass (FIA)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2764FE-F4C2-2F4A-9383-427BADB0281D}"/>
              </a:ext>
            </a:extLst>
          </p:cNvPr>
          <p:cNvSpPr txBox="1"/>
          <p:nvPr/>
        </p:nvSpPr>
        <p:spPr>
          <a:xfrm>
            <a:off x="4476821" y="3486262"/>
            <a:ext cx="1075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pecanproject.github.io</a:t>
            </a:r>
          </a:p>
          <a:p>
            <a:endParaRPr lang="en-US" sz="5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C603B9F-FC61-B340-B647-E13268254818}"/>
              </a:ext>
            </a:extLst>
          </p:cNvPr>
          <p:cNvSpPr txBox="1"/>
          <p:nvPr/>
        </p:nvSpPr>
        <p:spPr>
          <a:xfrm>
            <a:off x="4538292" y="3991551"/>
            <a:ext cx="696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Kaye et al. (2005)</a:t>
            </a:r>
          </a:p>
          <a:p>
            <a:endParaRPr lang="en-US" sz="5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BACEDF1-E775-9A40-9DE1-9553D8EFB1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3958" y="5198322"/>
            <a:ext cx="348097" cy="470521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D0C3B407-F37A-2D4D-A98E-76BE7D0E41B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15109" y="5360510"/>
            <a:ext cx="205048" cy="27716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127DD63B-6D1C-FA42-AAA6-2E381D201A1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74878" y="5297057"/>
            <a:ext cx="255857" cy="34584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99C4339A-D674-5848-B83F-F3E9F8F4346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71787" y="3187865"/>
            <a:ext cx="546256" cy="73837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6463A72-87D8-324B-9900-224DC605766E}"/>
              </a:ext>
            </a:extLst>
          </p:cNvPr>
          <p:cNvSpPr txBox="1"/>
          <p:nvPr/>
        </p:nvSpPr>
        <p:spPr>
          <a:xfrm>
            <a:off x="4308498" y="4872081"/>
            <a:ext cx="77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Forecast</a:t>
            </a:r>
          </a:p>
          <a:p>
            <a:pPr algn="ctr"/>
            <a:r>
              <a:rPr lang="en-US" sz="400" dirty="0"/>
              <a:t>RCP 2.6</a:t>
            </a:r>
          </a:p>
          <a:p>
            <a:pPr algn="ctr"/>
            <a:r>
              <a:rPr lang="en-US" sz="400" dirty="0"/>
              <a:t>SSM posteriors, forced by Ensemble of CMIP5 downscaled climate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96DF7F-99CD-CF46-ABAE-59600E145501}"/>
              </a:ext>
            </a:extLst>
          </p:cNvPr>
          <p:cNvCxnSpPr>
            <a:cxnSpLocks/>
          </p:cNvCxnSpPr>
          <p:nvPr/>
        </p:nvCxnSpPr>
        <p:spPr>
          <a:xfrm>
            <a:off x="4335979" y="5037581"/>
            <a:ext cx="699003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0CCD7727-8D9B-6648-AAD6-3F7B8134DAB3}"/>
              </a:ext>
            </a:extLst>
          </p:cNvPr>
          <p:cNvCxnSpPr>
            <a:cxnSpLocks/>
          </p:cNvCxnSpPr>
          <p:nvPr/>
        </p:nvCxnSpPr>
        <p:spPr>
          <a:xfrm>
            <a:off x="3855739" y="4833219"/>
            <a:ext cx="445827" cy="707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2B14BD08-2827-E249-9B17-3EEF35B79CF0}"/>
              </a:ext>
            </a:extLst>
          </p:cNvPr>
          <p:cNvSpPr txBox="1"/>
          <p:nvPr/>
        </p:nvSpPr>
        <p:spPr>
          <a:xfrm>
            <a:off x="3689819" y="4411610"/>
            <a:ext cx="77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Estimate</a:t>
            </a:r>
          </a:p>
          <a:p>
            <a:pPr algn="ctr"/>
            <a:r>
              <a:rPr lang="en-US" sz="400" dirty="0"/>
              <a:t>Historical climate, </a:t>
            </a:r>
          </a:p>
          <a:p>
            <a:pPr algn="ctr"/>
            <a:r>
              <a:rPr lang="en-US" sz="400" dirty="0"/>
              <a:t>Estimated in SSM, </a:t>
            </a:r>
          </a:p>
          <a:p>
            <a:pPr algn="ctr"/>
            <a:r>
              <a:rPr lang="en-US" sz="400" dirty="0"/>
              <a:t>validated with FIA</a:t>
            </a:r>
          </a:p>
        </p:txBody>
      </p:sp>
      <p:pic>
        <p:nvPicPr>
          <p:cNvPr id="186" name="Picture 2">
            <a:extLst>
              <a:ext uri="{FF2B5EF4-FFF2-40B4-BE49-F238E27FC236}">
                <a16:creationId xmlns:a16="http://schemas.microsoft.com/office/drawing/2014/main" id="{4C88E837-3868-B54E-A84D-EBFD66F93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91603" r="44736" b="1485"/>
          <a:stretch/>
        </p:blipFill>
        <p:spPr bwMode="auto">
          <a:xfrm>
            <a:off x="6340421" y="2636265"/>
            <a:ext cx="1880906" cy="20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ED8D7CF-0390-49D4-8816-E826146EADE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87" y="3426683"/>
            <a:ext cx="500349" cy="484988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F9697FD4-36C3-9F4F-85A9-AE75E5EFD57B}"/>
              </a:ext>
            </a:extLst>
          </p:cNvPr>
          <p:cNvSpPr txBox="1"/>
          <p:nvPr/>
        </p:nvSpPr>
        <p:spPr>
          <a:xfrm>
            <a:off x="289145" y="3169773"/>
            <a:ext cx="9840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spc="30" dirty="0">
                <a:solidFill>
                  <a:prstClr val="black"/>
                </a:solidFill>
              </a:rPr>
              <a:t>Tree Ring Data</a:t>
            </a:r>
            <a:endParaRPr lang="en-US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E3F644C-ED8C-8442-97A4-4AE06C6B5F75}"/>
              </a:ext>
            </a:extLst>
          </p:cNvPr>
          <p:cNvSpPr txBox="1"/>
          <p:nvPr/>
        </p:nvSpPr>
        <p:spPr>
          <a:xfrm>
            <a:off x="4182439" y="5977783"/>
            <a:ext cx="7117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400" dirty="0"/>
          </a:p>
          <a:p>
            <a:pPr algn="ctr"/>
            <a:endParaRPr lang="en-US" sz="400" dirty="0"/>
          </a:p>
          <a:p>
            <a:pPr algn="ctr"/>
            <a:endParaRPr lang="en-US" sz="400" dirty="0"/>
          </a:p>
          <a:p>
            <a:pPr algn="ctr"/>
            <a:endParaRPr lang="en-US" sz="4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790156C-5D60-774D-B641-4E371D44D1CA}"/>
              </a:ext>
            </a:extLst>
          </p:cNvPr>
          <p:cNvSpPr txBox="1"/>
          <p:nvPr/>
        </p:nvSpPr>
        <p:spPr>
          <a:xfrm>
            <a:off x="3654563" y="5746432"/>
            <a:ext cx="77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800" dirty="0"/>
          </a:p>
          <a:p>
            <a:pPr algn="ctr"/>
            <a:endParaRPr lang="en-US" sz="400" dirty="0"/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78FEB9EC-2888-CE40-858F-38C95687242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79501" y="1104602"/>
            <a:ext cx="465205" cy="62881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644C232-9161-C14B-A5AF-365E0A56DB6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66770" y="1111404"/>
            <a:ext cx="751020" cy="59878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56EE264-90DB-9C4B-A8E3-39ACD0827C8D}"/>
              </a:ext>
            </a:extLst>
          </p:cNvPr>
          <p:cNvSpPr txBox="1"/>
          <p:nvPr/>
        </p:nvSpPr>
        <p:spPr>
          <a:xfrm>
            <a:off x="981846" y="4705299"/>
            <a:ext cx="1531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DBH</a:t>
            </a:r>
            <a:r>
              <a:rPr lang="en-US" sz="900" baseline="-25000" dirty="0" err="1"/>
              <a:t>t</a:t>
            </a:r>
            <a:r>
              <a:rPr lang="en-US" sz="900" dirty="0"/>
              <a:t> = DBH</a:t>
            </a:r>
            <a:r>
              <a:rPr lang="en-US" sz="900" baseline="-25000" dirty="0"/>
              <a:t>t-1</a:t>
            </a:r>
            <a:r>
              <a:rPr lang="en-US" sz="900" dirty="0"/>
              <a:t> + </a:t>
            </a:r>
            <a:r>
              <a:rPr lang="en-US" sz="900" dirty="0" err="1"/>
              <a:t>inc</a:t>
            </a:r>
            <a:r>
              <a:rPr lang="en-US" sz="900" baseline="-25000" dirty="0" err="1"/>
              <a:t>t</a:t>
            </a:r>
            <a:endParaRPr lang="en-US" sz="900" baseline="-250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58F208CF-6F88-0944-84C4-33F5ABD52E50}"/>
              </a:ext>
            </a:extLst>
          </p:cNvPr>
          <p:cNvSpPr txBox="1"/>
          <p:nvPr/>
        </p:nvSpPr>
        <p:spPr>
          <a:xfrm>
            <a:off x="152441" y="4870920"/>
            <a:ext cx="37561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 </a:t>
            </a:r>
            <a:r>
              <a:rPr lang="en-US" sz="900" dirty="0" err="1"/>
              <a:t>inc</a:t>
            </a:r>
            <a:r>
              <a:rPr lang="en-US" sz="900" baseline="-25000" dirty="0" err="1"/>
              <a:t>t</a:t>
            </a:r>
            <a:r>
              <a:rPr lang="en-US" sz="900" dirty="0"/>
              <a:t> = f(DBH, competition, climate, site quality, two-way interactions)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70FC5812-3118-5240-859A-4649730B9F3A}"/>
              </a:ext>
            </a:extLst>
          </p:cNvPr>
          <p:cNvSpPr txBox="1"/>
          <p:nvPr/>
        </p:nvSpPr>
        <p:spPr>
          <a:xfrm>
            <a:off x="98306" y="323800"/>
            <a:ext cx="7892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52B6B"/>
                </a:solidFill>
                <a:effectLst/>
                <a:latin typeface="Roboto" panose="020F0502020204030204" pitchFamily="34" charset="0"/>
              </a:rPr>
              <a:t>B25G-1553</a:t>
            </a:r>
          </a:p>
          <a:p>
            <a:r>
              <a:rPr lang="en-US" sz="800" dirty="0">
                <a:solidFill>
                  <a:srgbClr val="052B6B"/>
                </a:solidFill>
                <a:latin typeface="Roboto" panose="020F0502020204030204" pitchFamily="34" charset="0"/>
              </a:rPr>
              <a:t>AGU 2021</a:t>
            </a:r>
            <a:endParaRPr lang="en-US" sz="800" dirty="0"/>
          </a:p>
        </p:txBody>
      </p:sp>
      <p:pic>
        <p:nvPicPr>
          <p:cNvPr id="72" name="Picture 71" descr="Diagram&#10;&#10;Description automatically generated">
            <a:extLst>
              <a:ext uri="{FF2B5EF4-FFF2-40B4-BE49-F238E27FC236}">
                <a16:creationId xmlns:a16="http://schemas.microsoft.com/office/drawing/2014/main" id="{184D6794-6C92-E048-8278-C6B376CB1AAF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7" t="33235" r="20110" b="33789"/>
          <a:stretch/>
        </p:blipFill>
        <p:spPr>
          <a:xfrm>
            <a:off x="8892382" y="1787648"/>
            <a:ext cx="1067592" cy="142856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8FEC033-7CDB-1346-ACB7-B20F49EB0F3C}"/>
              </a:ext>
            </a:extLst>
          </p:cNvPr>
          <p:cNvSpPr txBox="1"/>
          <p:nvPr/>
        </p:nvSpPr>
        <p:spPr>
          <a:xfrm>
            <a:off x="8724316" y="3162015"/>
            <a:ext cx="1837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Trees in denser stands in AZ have lower growth and stronger climate sensitivity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9BADC9B-55C9-AB40-9C84-453CE1A98720}"/>
              </a:ext>
            </a:extLst>
          </p:cNvPr>
          <p:cNvCxnSpPr>
            <a:cxnSpLocks/>
          </p:cNvCxnSpPr>
          <p:nvPr/>
        </p:nvCxnSpPr>
        <p:spPr>
          <a:xfrm>
            <a:off x="9636965" y="1751891"/>
            <a:ext cx="1606392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E53DADFF-4C79-8C48-8012-106899A4BFE4}"/>
              </a:ext>
            </a:extLst>
          </p:cNvPr>
          <p:cNvSpPr txBox="1"/>
          <p:nvPr/>
        </p:nvSpPr>
        <p:spPr>
          <a:xfrm>
            <a:off x="10469796" y="3142869"/>
            <a:ext cx="1579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Denser stands have the highest biomass in AZ, but C fluxes may saturate in the future</a:t>
            </a: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863BA96B-9FC5-7447-863F-216ED24BF4A4}"/>
              </a:ext>
            </a:extLst>
          </p:cNvPr>
          <p:cNvSpPr/>
          <p:nvPr/>
        </p:nvSpPr>
        <p:spPr>
          <a:xfrm>
            <a:off x="8637525" y="3619897"/>
            <a:ext cx="3418135" cy="3637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0E813FF-F5CB-274E-8534-00293D889557}"/>
              </a:ext>
            </a:extLst>
          </p:cNvPr>
          <p:cNvSpPr txBox="1"/>
          <p:nvPr/>
        </p:nvSpPr>
        <p:spPr>
          <a:xfrm>
            <a:off x="8616126" y="3594375"/>
            <a:ext cx="3478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Turning a monitoring system into a forecasting system:</a:t>
            </a:r>
          </a:p>
          <a:p>
            <a:pPr algn="ctr"/>
            <a:r>
              <a:rPr lang="en-US" sz="1100" dirty="0"/>
              <a:t>conclusions &amp; next steps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961CEE0-F999-CF47-B72B-DB2496CB9008}"/>
              </a:ext>
            </a:extLst>
          </p:cNvPr>
          <p:cNvSpPr txBox="1"/>
          <p:nvPr/>
        </p:nvSpPr>
        <p:spPr>
          <a:xfrm>
            <a:off x="8563614" y="4028010"/>
            <a:ext cx="3486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Bayesian fusion of tree ring and forest monitoring data allowed us to quantify cross-scale drivers (+ interactions) of forest biomass, and their uncertainties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High allometric uncertainty, and driver uncertainties result in high forecast uncertainty, but </a:t>
            </a:r>
            <a:r>
              <a:rPr lang="en-US" sz="800" b="1" i="1" dirty="0"/>
              <a:t>more data across the region &amp; improved allometric uncertainty quantification </a:t>
            </a:r>
            <a:r>
              <a:rPr lang="en-US" sz="800" dirty="0"/>
              <a:t>could reduce these uncertainties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i="1" dirty="0"/>
              <a:t>Including spatial variability in climate response </a:t>
            </a:r>
            <a:r>
              <a:rPr lang="en-US" sz="800" dirty="0"/>
              <a:t>could reduce uncertainty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Incorporating new inventory data each year will constrain future AGB forecasts, turning the monitoring system into a forecasting system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pic>
        <p:nvPicPr>
          <p:cNvPr id="78" name="Picture 77" descr="Qr code&#10;&#10;Description automatically generated">
            <a:extLst>
              <a:ext uri="{FF2B5EF4-FFF2-40B4-BE49-F238E27FC236}">
                <a16:creationId xmlns:a16="http://schemas.microsoft.com/office/drawing/2014/main" id="{7696303A-E21A-FF4E-89C3-B7122613490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140" y="5229016"/>
            <a:ext cx="626695" cy="626695"/>
          </a:xfrm>
          <a:prstGeom prst="rect">
            <a:avLst/>
          </a:prstGeom>
        </p:spPr>
      </p:pic>
      <p:pic>
        <p:nvPicPr>
          <p:cNvPr id="80" name="Picture 79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BDB54C67-361C-D444-BB43-B5BD05D214A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796" y="1838063"/>
            <a:ext cx="1650618" cy="13204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591213-C5EF-4AC5-9EC5-C0C984C303A3}"/>
              </a:ext>
            </a:extLst>
          </p:cNvPr>
          <p:cNvSpPr/>
          <p:nvPr/>
        </p:nvSpPr>
        <p:spPr>
          <a:xfrm>
            <a:off x="8608609" y="636386"/>
            <a:ext cx="3509181" cy="6067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B8F81BB-B2E8-E741-B6FB-E25E75DDA824}"/>
              </a:ext>
            </a:extLst>
          </p:cNvPr>
          <p:cNvSpPr txBox="1"/>
          <p:nvPr/>
        </p:nvSpPr>
        <p:spPr>
          <a:xfrm>
            <a:off x="6999671" y="4401601"/>
            <a:ext cx="1190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Aboveground Biomass (FIA)</a:t>
            </a:r>
          </a:p>
        </p:txBody>
      </p:sp>
      <p:pic>
        <p:nvPicPr>
          <p:cNvPr id="155" name="Picture 154" descr="Chart&#10;&#10;Description automatically generated">
            <a:extLst>
              <a:ext uri="{FF2B5EF4-FFF2-40B4-BE49-F238E27FC236}">
                <a16:creationId xmlns:a16="http://schemas.microsoft.com/office/drawing/2014/main" id="{4CC087EA-A669-A04F-B8DF-28D3F6B36916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2" r="2491" b="62399"/>
          <a:stretch/>
        </p:blipFill>
        <p:spPr>
          <a:xfrm>
            <a:off x="5468051" y="5520272"/>
            <a:ext cx="604409" cy="597660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20B3825B-FE90-6746-A4B3-A21BA784D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88" b="49597"/>
          <a:stretch/>
        </p:blipFill>
        <p:spPr>
          <a:xfrm>
            <a:off x="6955224" y="4356694"/>
            <a:ext cx="1557856" cy="1112012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DCB1597C-5E3E-1B48-884C-5539C8EF3EA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597327" y="6316337"/>
            <a:ext cx="256111" cy="346184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993623F5-8B9E-7B4B-8BF4-4993591CCC40}"/>
              </a:ext>
            </a:extLst>
          </p:cNvPr>
          <p:cNvSpPr txBox="1"/>
          <p:nvPr/>
        </p:nvSpPr>
        <p:spPr>
          <a:xfrm>
            <a:off x="7169509" y="4415064"/>
            <a:ext cx="1190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Aboveground Biomass (FIA)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F33648-CD9E-E841-8EBA-D962C567E60D}"/>
              </a:ext>
            </a:extLst>
          </p:cNvPr>
          <p:cNvSpPr/>
          <p:nvPr/>
        </p:nvSpPr>
        <p:spPr>
          <a:xfrm rot="16200000">
            <a:off x="4618182" y="4788026"/>
            <a:ext cx="1226694" cy="1644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+mj-lt"/>
              </a:rPr>
              <a:t>Tree Biomass (kg)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AFFB57F-6B3C-5348-982F-425BCA639A1E}"/>
              </a:ext>
            </a:extLst>
          </p:cNvPr>
          <p:cNvSpPr/>
          <p:nvPr/>
        </p:nvSpPr>
        <p:spPr>
          <a:xfrm rot="16200000">
            <a:off x="4795969" y="5829329"/>
            <a:ext cx="796065" cy="2321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+mj-lt"/>
              </a:rPr>
              <a:t>Tree Biomass </a:t>
            </a:r>
          </a:p>
          <a:p>
            <a:pPr algn="ctr"/>
            <a:r>
              <a:rPr lang="en-US" sz="800" dirty="0">
                <a:latin typeface="+mj-lt"/>
              </a:rPr>
              <a:t>Increment (kg)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B2C0FF6-9A00-5B42-9333-F3658D4F802D}"/>
              </a:ext>
            </a:extLst>
          </p:cNvPr>
          <p:cNvSpPr/>
          <p:nvPr/>
        </p:nvSpPr>
        <p:spPr>
          <a:xfrm rot="16200000">
            <a:off x="6452141" y="5827356"/>
            <a:ext cx="974464" cy="276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+mj-lt"/>
              </a:rPr>
              <a:t>Plot Biomass </a:t>
            </a:r>
          </a:p>
          <a:p>
            <a:r>
              <a:rPr lang="en-US" sz="800" dirty="0">
                <a:latin typeface="+mj-lt"/>
              </a:rPr>
              <a:t>Increment (Mg/ha)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C4E47C92-A2F1-0642-8E44-DF5639F5602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736904" y="6339511"/>
            <a:ext cx="446109" cy="355681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A0DF8E1E-D1B3-0E4B-893E-6F970ED08B6E}"/>
              </a:ext>
            </a:extLst>
          </p:cNvPr>
          <p:cNvSpPr/>
          <p:nvPr/>
        </p:nvSpPr>
        <p:spPr>
          <a:xfrm rot="16200000">
            <a:off x="6497731" y="4743335"/>
            <a:ext cx="855363" cy="2763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+mj-lt"/>
              </a:rPr>
              <a:t>Plot Biomass </a:t>
            </a:r>
          </a:p>
          <a:p>
            <a:pPr algn="ctr"/>
            <a:r>
              <a:rPr lang="en-US" sz="800" dirty="0">
                <a:latin typeface="+mj-lt"/>
              </a:rPr>
              <a:t>(Mg/ha)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EB3AFE-A92B-EC41-BC59-EC70A8D8771E}"/>
              </a:ext>
            </a:extLst>
          </p:cNvPr>
          <p:cNvSpPr/>
          <p:nvPr/>
        </p:nvSpPr>
        <p:spPr>
          <a:xfrm>
            <a:off x="8892382" y="1786071"/>
            <a:ext cx="106968" cy="103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9F58A2D4-5119-6946-8D55-6F395932780A}"/>
              </a:ext>
            </a:extLst>
          </p:cNvPr>
          <p:cNvSpPr/>
          <p:nvPr/>
        </p:nvSpPr>
        <p:spPr>
          <a:xfrm>
            <a:off x="152441" y="2927662"/>
            <a:ext cx="3417251" cy="2340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50" i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71B86F-EFD4-FE48-BDBA-C880297B4048}"/>
              </a:ext>
            </a:extLst>
          </p:cNvPr>
          <p:cNvSpPr txBox="1"/>
          <p:nvPr/>
        </p:nvSpPr>
        <p:spPr>
          <a:xfrm>
            <a:off x="118139" y="2938993"/>
            <a:ext cx="35948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Enhancing a large monitoring network with models to build a forecasting system.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1FEAD6-AC72-47C6-87C2-A4F8A1E05BFE}"/>
              </a:ext>
            </a:extLst>
          </p:cNvPr>
          <p:cNvSpPr/>
          <p:nvPr/>
        </p:nvSpPr>
        <p:spPr>
          <a:xfrm>
            <a:off x="100870" y="2695662"/>
            <a:ext cx="3486908" cy="4008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74F2AFC-6E05-4C40-9309-5894A2868A35}"/>
              </a:ext>
            </a:extLst>
          </p:cNvPr>
          <p:cNvSpPr txBox="1"/>
          <p:nvPr/>
        </p:nvSpPr>
        <p:spPr>
          <a:xfrm>
            <a:off x="338389" y="3819344"/>
            <a:ext cx="9840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spc="30" dirty="0">
                <a:solidFill>
                  <a:prstClr val="black"/>
                </a:solidFill>
              </a:rPr>
              <a:t>&gt;900 trees</a:t>
            </a:r>
            <a:endParaRPr lang="en-US" sz="800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DF0A3CE-331D-904F-BF98-E9F59D6A952D}"/>
              </a:ext>
            </a:extLst>
          </p:cNvPr>
          <p:cNvSpPr txBox="1"/>
          <p:nvPr/>
        </p:nvSpPr>
        <p:spPr>
          <a:xfrm>
            <a:off x="1263480" y="3816150"/>
            <a:ext cx="9840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spc="30" dirty="0">
                <a:solidFill>
                  <a:prstClr val="black"/>
                </a:solidFill>
              </a:rPr>
              <a:t>&gt;10,000 trees</a:t>
            </a:r>
            <a:endParaRPr lang="en-US" sz="800" dirty="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F9C32A54-EA52-6B42-B81B-C8F59F58DABE}"/>
              </a:ext>
            </a:extLst>
          </p:cNvPr>
          <p:cNvSpPr/>
          <p:nvPr/>
        </p:nvSpPr>
        <p:spPr>
          <a:xfrm>
            <a:off x="5879564" y="5365490"/>
            <a:ext cx="385791" cy="1190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+mj-lt"/>
              </a:rPr>
              <a:t>Year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16D30D1-42A7-A748-9272-5154B552CC0F}"/>
              </a:ext>
            </a:extLst>
          </p:cNvPr>
          <p:cNvSpPr/>
          <p:nvPr/>
        </p:nvSpPr>
        <p:spPr>
          <a:xfrm>
            <a:off x="5864334" y="6525683"/>
            <a:ext cx="385791" cy="1190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+mj-lt"/>
              </a:rPr>
              <a:t>Year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B2D449C-0F5F-4442-8A7E-04B2D206440F}"/>
              </a:ext>
            </a:extLst>
          </p:cNvPr>
          <p:cNvSpPr/>
          <p:nvPr/>
        </p:nvSpPr>
        <p:spPr>
          <a:xfrm>
            <a:off x="7636686" y="6525682"/>
            <a:ext cx="385791" cy="1190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+mj-lt"/>
              </a:rPr>
              <a:t>Year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F2D218E-49AE-894C-9421-4408B728F0D1}"/>
              </a:ext>
            </a:extLst>
          </p:cNvPr>
          <p:cNvSpPr/>
          <p:nvPr/>
        </p:nvSpPr>
        <p:spPr>
          <a:xfrm>
            <a:off x="7629514" y="5386887"/>
            <a:ext cx="385791" cy="1190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+mj-lt"/>
              </a:rPr>
              <a:t>Year</a:t>
            </a:r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A45C1116-212B-464B-9F84-F49F632D786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69458" y="6323757"/>
            <a:ext cx="256111" cy="346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901"/>
    </mc:Choice>
    <mc:Fallback xmlns="">
      <p:transition spd="slow" advTm="29990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7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7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19606</TotalTime>
  <Words>871</Words>
  <Application>Microsoft Macintosh PowerPoint</Application>
  <PresentationFormat>Widescreen</PresentationFormat>
  <Paragraphs>169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Roboto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Margaret Evans</dc:creator>
  <cp:lastModifiedBy>Kelly Heilman</cp:lastModifiedBy>
  <cp:revision>178</cp:revision>
  <cp:lastPrinted>2019-05-13T21:37:05Z</cp:lastPrinted>
  <dcterms:created xsi:type="dcterms:W3CDTF">2019-05-10T20:10:49Z</dcterms:created>
  <dcterms:modified xsi:type="dcterms:W3CDTF">2021-12-10T22:17:09Z</dcterms:modified>
</cp:coreProperties>
</file>